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0"/>
  </p:notesMasterIdLst>
  <p:sldIdLst>
    <p:sldId id="510" r:id="rId2"/>
    <p:sldId id="728" r:id="rId3"/>
    <p:sldId id="512" r:id="rId4"/>
    <p:sldId id="511" r:id="rId5"/>
    <p:sldId id="277" r:id="rId6"/>
    <p:sldId id="661" r:id="rId7"/>
    <p:sldId id="662" r:id="rId8"/>
    <p:sldId id="664" r:id="rId9"/>
    <p:sldId id="665" r:id="rId10"/>
    <p:sldId id="666" r:id="rId11"/>
    <p:sldId id="667" r:id="rId12"/>
    <p:sldId id="580" r:id="rId13"/>
    <p:sldId id="712" r:id="rId14"/>
    <p:sldId id="713" r:id="rId15"/>
    <p:sldId id="714" r:id="rId16"/>
    <p:sldId id="669" r:id="rId17"/>
    <p:sldId id="672" r:id="rId18"/>
    <p:sldId id="675" r:id="rId19"/>
    <p:sldId id="682" r:id="rId20"/>
    <p:sldId id="684" r:id="rId21"/>
    <p:sldId id="706" r:id="rId22"/>
    <p:sldId id="715" r:id="rId23"/>
    <p:sldId id="721" r:id="rId24"/>
    <p:sldId id="716" r:id="rId25"/>
    <p:sldId id="717" r:id="rId26"/>
    <p:sldId id="718" r:id="rId27"/>
    <p:sldId id="719" r:id="rId28"/>
    <p:sldId id="698" r:id="rId29"/>
    <p:sldId id="722" r:id="rId30"/>
    <p:sldId id="720" r:id="rId31"/>
    <p:sldId id="723" r:id="rId32"/>
    <p:sldId id="700" r:id="rId33"/>
    <p:sldId id="625" r:id="rId34"/>
    <p:sldId id="701" r:id="rId35"/>
    <p:sldId id="702" r:id="rId36"/>
    <p:sldId id="703" r:id="rId37"/>
    <p:sldId id="704" r:id="rId38"/>
    <p:sldId id="70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nazzer Fabio" initials="FF" lastIdx="1" clrIdx="0">
    <p:extLst>
      <p:ext uri="{19B8F6BF-5375-455C-9EA6-DF929625EA0E}">
        <p15:presenceInfo xmlns:p15="http://schemas.microsoft.com/office/powerpoint/2012/main" userId="S::ffinazzer@invitalia.it::ca9ea7bf-b832-4af0-a9dd-f9d83e2ed5db" providerId="AD"/>
      </p:ext>
    </p:extLst>
  </p:cmAuthor>
  <p:cmAuthor id="2" name="francesco collotti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A55E0E"/>
    <a:srgbClr val="990000"/>
    <a:srgbClr val="CC0000"/>
    <a:srgbClr val="CC3300"/>
    <a:srgbClr val="BAB07E"/>
    <a:srgbClr val="FFF4FF"/>
    <a:srgbClr val="A59568"/>
    <a:srgbClr val="AF9568"/>
    <a:srgbClr val="948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79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112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-40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9A6275-A689-4ECB-A305-59822FC7D396}" type="doc">
      <dgm:prSet loTypeId="urn:microsoft.com/office/officeart/2005/8/layout/cycle3" loCatId="cycl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442CCF10-C0F0-47F0-BC90-269C298993E6}">
      <dgm:prSet phldrT="[Testo]" custT="1"/>
      <dgm:spPr>
        <a:solidFill>
          <a:schemeClr val="accent2"/>
        </a:solidFill>
      </dgm:spPr>
      <dgm:t>
        <a:bodyPr/>
        <a:lstStyle/>
        <a:p>
          <a:r>
            <a:rPr lang="it-IT" sz="1600" b="1" dirty="0">
              <a:latin typeface="+mn-lt"/>
            </a:rPr>
            <a:t>Visite al carcere</a:t>
          </a:r>
        </a:p>
      </dgm:t>
    </dgm:pt>
    <dgm:pt modelId="{846909FF-43BD-42FD-9C02-5026BB300A9C}" type="parTrans" cxnId="{53FC0587-6AC3-461E-8314-11D0DAA926BD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909FB443-21A0-4EF9-91B7-831DB480A53A}" type="sibTrans" cxnId="{53FC0587-6AC3-461E-8314-11D0DAA926BD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7AA43661-BC19-4632-B24D-8FC37B293121}">
      <dgm:prSet phldrT="[Tes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600" b="1" i="0" u="none" strike="noStrike" dirty="0">
              <a:solidFill>
                <a:schemeClr val="tx1"/>
              </a:solidFill>
              <a:effectLst/>
              <a:latin typeface="+mn-lt"/>
            </a:rPr>
            <a:t>Attività ospitate</a:t>
          </a:r>
        </a:p>
        <a:p>
          <a:pPr>
            <a:spcAft>
              <a:spcPts val="0"/>
            </a:spcAft>
          </a:pPr>
          <a:r>
            <a:rPr lang="it-IT" sz="1200" b="0" i="0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rPr>
            <a:t>(promosse</a:t>
          </a:r>
          <a:r>
            <a:rPr lang="it-IT" sz="12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rPr>
            <a:t> da soggetti terzi)</a:t>
          </a:r>
          <a:r>
            <a:rPr lang="it-IT" sz="1200" b="1" i="0" u="none" strike="noStrike" dirty="0">
              <a:solidFill>
                <a:schemeClr val="tx1"/>
              </a:solidFill>
              <a:effectLst/>
              <a:latin typeface="+mn-lt"/>
            </a:rPr>
            <a:t> </a:t>
          </a:r>
          <a:endParaRPr lang="it-IT" sz="1200" dirty="0">
            <a:solidFill>
              <a:schemeClr val="tx1"/>
            </a:solidFill>
            <a:latin typeface="+mn-lt"/>
          </a:endParaRPr>
        </a:p>
      </dgm:t>
    </dgm:pt>
    <dgm:pt modelId="{115F605D-B2F6-4A04-816E-8F5B4B173F05}" type="parTrans" cxnId="{B5AF4634-51C9-4D22-88DF-1AD5818AB515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B4D981C9-B301-4FFE-B9D2-947B16356A8C}" type="sibTrans" cxnId="{B5AF4634-51C9-4D22-88DF-1AD5818AB515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A94249BF-1EAA-4728-99FD-C6DF43C95D01}">
      <dgm:prSet phldrT="[Tes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it-IT" sz="1600" b="1" dirty="0">
              <a:latin typeface="+mn-lt"/>
            </a:rPr>
            <a:t>Servizi aggiuntivi</a:t>
          </a:r>
        </a:p>
      </dgm:t>
    </dgm:pt>
    <dgm:pt modelId="{CAD9905B-8D3A-4278-AD40-F8349AE6D535}" type="parTrans" cxnId="{A3A8D0B5-B752-4F0F-BCF8-E221464CDF22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92692AF9-8607-4B90-9DED-716ADBF2CA25}" type="sibTrans" cxnId="{A3A8D0B5-B752-4F0F-BCF8-E221464CDF22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41F03163-F265-4996-AEA0-9C4857DE29D6}">
      <dgm:prSet phldrT="[Tes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600" b="1" i="0" u="none" strike="noStrike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Attività proprie</a:t>
          </a:r>
        </a:p>
        <a:p>
          <a:pPr>
            <a:spcAft>
              <a:spcPts val="0"/>
            </a:spcAft>
          </a:pPr>
          <a:r>
            <a:rPr lang="it-IT" sz="1200" b="0" i="0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rPr>
            <a:t>(promosse in collaborazione con soggetti partner)</a:t>
          </a:r>
          <a:endParaRPr lang="it-IT" sz="1200" dirty="0">
            <a:latin typeface="+mn-lt"/>
          </a:endParaRPr>
        </a:p>
      </dgm:t>
    </dgm:pt>
    <dgm:pt modelId="{8AC5D87A-A06D-415A-9D9B-4C24777E9A83}" type="parTrans" cxnId="{814AE73D-2A4F-45B3-B053-4783D70C268E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6E01ACE0-8025-482E-832F-F2F53DD028F8}" type="sibTrans" cxnId="{814AE73D-2A4F-45B3-B053-4783D70C268E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248402BB-2C26-443E-A14D-0C8E873FD4D7}" type="pres">
      <dgm:prSet presAssocID="{BF9A6275-A689-4ECB-A305-59822FC7D396}" presName="Name0" presStyleCnt="0">
        <dgm:presLayoutVars>
          <dgm:dir/>
          <dgm:resizeHandles val="exact"/>
        </dgm:presLayoutVars>
      </dgm:prSet>
      <dgm:spPr/>
    </dgm:pt>
    <dgm:pt modelId="{A82A9CDC-D3D6-4275-8DF1-D54FE851FB59}" type="pres">
      <dgm:prSet presAssocID="{BF9A6275-A689-4ECB-A305-59822FC7D396}" presName="cycle" presStyleCnt="0"/>
      <dgm:spPr/>
    </dgm:pt>
    <dgm:pt modelId="{01E27816-7422-4525-889F-59141B7FBB04}" type="pres">
      <dgm:prSet presAssocID="{442CCF10-C0F0-47F0-BC90-269C298993E6}" presName="nodeFirstNode" presStyleLbl="node1" presStyleIdx="0" presStyleCnt="4">
        <dgm:presLayoutVars>
          <dgm:bulletEnabled val="1"/>
        </dgm:presLayoutVars>
      </dgm:prSet>
      <dgm:spPr/>
    </dgm:pt>
    <dgm:pt modelId="{C3D48836-8DD9-481A-9204-1B498474570D}" type="pres">
      <dgm:prSet presAssocID="{909FB443-21A0-4EF9-91B7-831DB480A53A}" presName="sibTransFirstNode" presStyleLbl="bgShp" presStyleIdx="0" presStyleCnt="1"/>
      <dgm:spPr/>
    </dgm:pt>
    <dgm:pt modelId="{61D13FAA-437E-43D2-A77A-4502EE29B9AA}" type="pres">
      <dgm:prSet presAssocID="{7AA43661-BC19-4632-B24D-8FC37B293121}" presName="nodeFollowingNodes" presStyleLbl="node1" presStyleIdx="1" presStyleCnt="4">
        <dgm:presLayoutVars>
          <dgm:bulletEnabled val="1"/>
        </dgm:presLayoutVars>
      </dgm:prSet>
      <dgm:spPr/>
    </dgm:pt>
    <dgm:pt modelId="{867A866B-CFBC-4207-BD9C-14A266581F86}" type="pres">
      <dgm:prSet presAssocID="{A94249BF-1EAA-4728-99FD-C6DF43C95D01}" presName="nodeFollowingNodes" presStyleLbl="node1" presStyleIdx="2" presStyleCnt="4">
        <dgm:presLayoutVars>
          <dgm:bulletEnabled val="1"/>
        </dgm:presLayoutVars>
      </dgm:prSet>
      <dgm:spPr/>
    </dgm:pt>
    <dgm:pt modelId="{8B35EBBA-7C71-4BDC-A7FE-DC80D508396F}" type="pres">
      <dgm:prSet presAssocID="{41F03163-F265-4996-AEA0-9C4857DE29D6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325CF31A-14CF-4361-8A55-4315A0E49020}" type="presOf" srcId="{7AA43661-BC19-4632-B24D-8FC37B293121}" destId="{61D13FAA-437E-43D2-A77A-4502EE29B9AA}" srcOrd="0" destOrd="0" presId="urn:microsoft.com/office/officeart/2005/8/layout/cycle3"/>
    <dgm:cxn modelId="{B5AF4634-51C9-4D22-88DF-1AD5818AB515}" srcId="{BF9A6275-A689-4ECB-A305-59822FC7D396}" destId="{7AA43661-BC19-4632-B24D-8FC37B293121}" srcOrd="1" destOrd="0" parTransId="{115F605D-B2F6-4A04-816E-8F5B4B173F05}" sibTransId="{B4D981C9-B301-4FFE-B9D2-947B16356A8C}"/>
    <dgm:cxn modelId="{814AE73D-2A4F-45B3-B053-4783D70C268E}" srcId="{BF9A6275-A689-4ECB-A305-59822FC7D396}" destId="{41F03163-F265-4996-AEA0-9C4857DE29D6}" srcOrd="3" destOrd="0" parTransId="{8AC5D87A-A06D-415A-9D9B-4C24777E9A83}" sibTransId="{6E01ACE0-8025-482E-832F-F2F53DD028F8}"/>
    <dgm:cxn modelId="{53FC0587-6AC3-461E-8314-11D0DAA926BD}" srcId="{BF9A6275-A689-4ECB-A305-59822FC7D396}" destId="{442CCF10-C0F0-47F0-BC90-269C298993E6}" srcOrd="0" destOrd="0" parTransId="{846909FF-43BD-42FD-9C02-5026BB300A9C}" sibTransId="{909FB443-21A0-4EF9-91B7-831DB480A53A}"/>
    <dgm:cxn modelId="{0CD1E695-74F3-4B87-A17F-D7B3F6B4C71C}" type="presOf" srcId="{A94249BF-1EAA-4728-99FD-C6DF43C95D01}" destId="{867A866B-CFBC-4207-BD9C-14A266581F86}" srcOrd="0" destOrd="0" presId="urn:microsoft.com/office/officeart/2005/8/layout/cycle3"/>
    <dgm:cxn modelId="{771655A3-B407-43E4-B2CE-05B98036CC53}" type="presOf" srcId="{909FB443-21A0-4EF9-91B7-831DB480A53A}" destId="{C3D48836-8DD9-481A-9204-1B498474570D}" srcOrd="0" destOrd="0" presId="urn:microsoft.com/office/officeart/2005/8/layout/cycle3"/>
    <dgm:cxn modelId="{A3A8D0B5-B752-4F0F-BCF8-E221464CDF22}" srcId="{BF9A6275-A689-4ECB-A305-59822FC7D396}" destId="{A94249BF-1EAA-4728-99FD-C6DF43C95D01}" srcOrd="2" destOrd="0" parTransId="{CAD9905B-8D3A-4278-AD40-F8349AE6D535}" sibTransId="{92692AF9-8607-4B90-9DED-716ADBF2CA25}"/>
    <dgm:cxn modelId="{FEC0AFB7-C069-48A2-91EE-2D93A1239C75}" type="presOf" srcId="{442CCF10-C0F0-47F0-BC90-269C298993E6}" destId="{01E27816-7422-4525-889F-59141B7FBB04}" srcOrd="0" destOrd="0" presId="urn:microsoft.com/office/officeart/2005/8/layout/cycle3"/>
    <dgm:cxn modelId="{87710DC6-0969-4BD5-A9B2-69848A916112}" type="presOf" srcId="{41F03163-F265-4996-AEA0-9C4857DE29D6}" destId="{8B35EBBA-7C71-4BDC-A7FE-DC80D508396F}" srcOrd="0" destOrd="0" presId="urn:microsoft.com/office/officeart/2005/8/layout/cycle3"/>
    <dgm:cxn modelId="{8A1ED9EB-E9FD-4964-ADED-B599CEC1C677}" type="presOf" srcId="{BF9A6275-A689-4ECB-A305-59822FC7D396}" destId="{248402BB-2C26-443E-A14D-0C8E873FD4D7}" srcOrd="0" destOrd="0" presId="urn:microsoft.com/office/officeart/2005/8/layout/cycle3"/>
    <dgm:cxn modelId="{2171590A-EB13-4CE0-9C2E-2D80722E3440}" type="presParOf" srcId="{248402BB-2C26-443E-A14D-0C8E873FD4D7}" destId="{A82A9CDC-D3D6-4275-8DF1-D54FE851FB59}" srcOrd="0" destOrd="0" presId="urn:microsoft.com/office/officeart/2005/8/layout/cycle3"/>
    <dgm:cxn modelId="{96CEED11-E046-40C2-9AEB-BAB4E8CE7478}" type="presParOf" srcId="{A82A9CDC-D3D6-4275-8DF1-D54FE851FB59}" destId="{01E27816-7422-4525-889F-59141B7FBB04}" srcOrd="0" destOrd="0" presId="urn:microsoft.com/office/officeart/2005/8/layout/cycle3"/>
    <dgm:cxn modelId="{A16E6210-A21B-46DC-8D4A-443455DA77DB}" type="presParOf" srcId="{A82A9CDC-D3D6-4275-8DF1-D54FE851FB59}" destId="{C3D48836-8DD9-481A-9204-1B498474570D}" srcOrd="1" destOrd="0" presId="urn:microsoft.com/office/officeart/2005/8/layout/cycle3"/>
    <dgm:cxn modelId="{79420FB2-FA75-4572-AD04-11448675F6F8}" type="presParOf" srcId="{A82A9CDC-D3D6-4275-8DF1-D54FE851FB59}" destId="{61D13FAA-437E-43D2-A77A-4502EE29B9AA}" srcOrd="2" destOrd="0" presId="urn:microsoft.com/office/officeart/2005/8/layout/cycle3"/>
    <dgm:cxn modelId="{703C2AD7-A380-43E5-B9D6-289AC8F55A83}" type="presParOf" srcId="{A82A9CDC-D3D6-4275-8DF1-D54FE851FB59}" destId="{867A866B-CFBC-4207-BD9C-14A266581F86}" srcOrd="3" destOrd="0" presId="urn:microsoft.com/office/officeart/2005/8/layout/cycle3"/>
    <dgm:cxn modelId="{61DA2C6F-D5D0-48EC-82AE-45F71026275D}" type="presParOf" srcId="{A82A9CDC-D3D6-4275-8DF1-D54FE851FB59}" destId="{8B35EBBA-7C71-4BDC-A7FE-DC80D508396F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48836-8DD9-481A-9204-1B498474570D}">
      <dsp:nvSpPr>
        <dsp:cNvPr id="0" name=""/>
        <dsp:cNvSpPr/>
      </dsp:nvSpPr>
      <dsp:spPr>
        <a:xfrm>
          <a:off x="1848771" y="-75104"/>
          <a:ext cx="3439527" cy="3439527"/>
        </a:xfrm>
        <a:prstGeom prst="circularArrow">
          <a:avLst>
            <a:gd name="adj1" fmla="val 4668"/>
            <a:gd name="adj2" fmla="val 272909"/>
            <a:gd name="adj3" fmla="val 12940006"/>
            <a:gd name="adj4" fmla="val 17957210"/>
            <a:gd name="adj5" fmla="val 484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E27816-7422-4525-889F-59141B7FBB04}">
      <dsp:nvSpPr>
        <dsp:cNvPr id="0" name=""/>
        <dsp:cNvSpPr/>
      </dsp:nvSpPr>
      <dsp:spPr>
        <a:xfrm>
          <a:off x="2455110" y="837"/>
          <a:ext cx="2226849" cy="1113424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+mn-lt"/>
            </a:rPr>
            <a:t>Visite al carcere</a:t>
          </a:r>
        </a:p>
      </dsp:txBody>
      <dsp:txXfrm>
        <a:off x="2509463" y="55190"/>
        <a:ext cx="2118143" cy="1004718"/>
      </dsp:txXfrm>
    </dsp:sp>
    <dsp:sp modelId="{61D13FAA-437E-43D2-A77A-4502EE29B9AA}">
      <dsp:nvSpPr>
        <dsp:cNvPr id="0" name=""/>
        <dsp:cNvSpPr/>
      </dsp:nvSpPr>
      <dsp:spPr>
        <a:xfrm>
          <a:off x="3690129" y="1235856"/>
          <a:ext cx="2226849" cy="111342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b="1" i="0" u="none" strike="noStrike" kern="1200" dirty="0">
              <a:solidFill>
                <a:schemeClr val="tx1"/>
              </a:solidFill>
              <a:effectLst/>
              <a:latin typeface="+mn-lt"/>
            </a:rPr>
            <a:t>Attività ospitate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200" b="0" i="0" u="none" strike="noStrike" kern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rPr>
            <a:t>(promosse</a:t>
          </a:r>
          <a:r>
            <a:rPr lang="it-IT" sz="1200" b="0" i="0" u="none" strike="noStrike" kern="1200" baseline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rPr>
            <a:t> da soggetti terzi)</a:t>
          </a:r>
          <a:r>
            <a:rPr lang="it-IT" sz="1200" b="1" i="0" u="none" strike="noStrike" kern="1200" dirty="0">
              <a:solidFill>
                <a:schemeClr val="tx1"/>
              </a:solidFill>
              <a:effectLst/>
              <a:latin typeface="+mn-lt"/>
            </a:rPr>
            <a:t> </a:t>
          </a:r>
          <a:endParaRPr lang="it-IT" sz="1200" kern="1200" dirty="0">
            <a:solidFill>
              <a:schemeClr val="tx1"/>
            </a:solidFill>
            <a:latin typeface="+mn-lt"/>
          </a:endParaRPr>
        </a:p>
      </dsp:txBody>
      <dsp:txXfrm>
        <a:off x="3744482" y="1290209"/>
        <a:ext cx="2118143" cy="1004718"/>
      </dsp:txXfrm>
    </dsp:sp>
    <dsp:sp modelId="{867A866B-CFBC-4207-BD9C-14A266581F86}">
      <dsp:nvSpPr>
        <dsp:cNvPr id="0" name=""/>
        <dsp:cNvSpPr/>
      </dsp:nvSpPr>
      <dsp:spPr>
        <a:xfrm>
          <a:off x="2455110" y="2470875"/>
          <a:ext cx="2226849" cy="1113424"/>
        </a:xfrm>
        <a:prstGeom prst="roundRect">
          <a:avLst/>
        </a:prstGeom>
        <a:solidFill>
          <a:schemeClr val="bg1">
            <a:lumMod val="9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+mn-lt"/>
            </a:rPr>
            <a:t>Servizi aggiuntivi</a:t>
          </a:r>
        </a:p>
      </dsp:txBody>
      <dsp:txXfrm>
        <a:off x="2509463" y="2525228"/>
        <a:ext cx="2118143" cy="1004718"/>
      </dsp:txXfrm>
    </dsp:sp>
    <dsp:sp modelId="{8B35EBBA-7C71-4BDC-A7FE-DC80D508396F}">
      <dsp:nvSpPr>
        <dsp:cNvPr id="0" name=""/>
        <dsp:cNvSpPr/>
      </dsp:nvSpPr>
      <dsp:spPr>
        <a:xfrm>
          <a:off x="1220091" y="1235856"/>
          <a:ext cx="2226849" cy="111342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Attività proprie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200" b="0" i="0" u="none" strike="noStrike" kern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rPr>
            <a:t>(promosse in collaborazione con soggetti partner)</a:t>
          </a:r>
          <a:endParaRPr lang="it-IT" sz="1200" kern="1200" dirty="0">
            <a:latin typeface="+mn-lt"/>
          </a:endParaRPr>
        </a:p>
      </dsp:txBody>
      <dsp:txXfrm>
        <a:off x="1274444" y="1290209"/>
        <a:ext cx="2118143" cy="1004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48398-3DF1-1E4D-AF8C-B6F8858AE109}" type="datetimeFigureOut">
              <a:rPr lang="it-IT" smtClean="0"/>
              <a:pPr/>
              <a:t>08/02/2021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2B601-2EE7-B54E-933D-686AFF39048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3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2B601-2EE7-B54E-933D-686AFF390484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65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62E57D6-89B1-467F-98CE-C63E846333AF}" type="datetime1">
              <a:rPr lang="it-IT" smtClean="0"/>
              <a:pPr/>
              <a:t>08/02/2021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16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74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6E72511-A87E-42CB-B80A-37CA8015520C}" type="datetime1">
              <a:rPr lang="it-IT" smtClean="0"/>
              <a:pPr/>
              <a:t>08/02/2021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0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E2455808-29C4-4DF6-B3EE-8F5AAF007088}" type="datetime1">
              <a:rPr lang="it-IT" smtClean="0"/>
              <a:pPr/>
              <a:t>08/02/2021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02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917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48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51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D6E7447-AAB4-42B0-9870-EE9FA284A1B1}" type="datetime1">
              <a:rPr lang="it-IT" smtClean="0"/>
              <a:pPr/>
              <a:t>08/02/2021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36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1833719D-353B-4A91-9E22-204AB40A0329}" type="datetime1">
              <a:rPr lang="it-IT" smtClean="0"/>
              <a:pPr/>
              <a:t>08/02/2021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3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0D475031-7B47-49A1-8A4C-DE8F71ED7A9C}" type="datetime1">
              <a:rPr lang="it-IT" smtClean="0"/>
              <a:pPr/>
              <a:t>08/02/2021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68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4D752151-96CE-744B-86E1-8FEB7B6B0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55"/>
          <a:stretch/>
        </p:blipFill>
        <p:spPr>
          <a:xfrm>
            <a:off x="-1" y="0"/>
            <a:ext cx="2082801" cy="11354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26D5475-4579-2444-9590-34501D0FB7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68" y="84664"/>
            <a:ext cx="1052572" cy="105257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1C00CFC-95EE-DC48-8512-FD2555A4EE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074" y="-8180"/>
            <a:ext cx="2213197" cy="114368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CC840CD-53E2-9846-AEB3-B7C7F4D7B3CE}"/>
              </a:ext>
            </a:extLst>
          </p:cNvPr>
          <p:cNvSpPr txBox="1"/>
          <p:nvPr userDrawn="1"/>
        </p:nvSpPr>
        <p:spPr>
          <a:xfrm>
            <a:off x="3456378" y="146402"/>
            <a:ext cx="5143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PROGETTO VENTOTENE</a:t>
            </a:r>
          </a:p>
          <a:p>
            <a:r>
              <a:rPr lang="it-IT" b="1" dirty="0"/>
              <a:t>PER IL RECUPERO DEL CARCERE DI SANTO STEFANO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EB6F204-28BF-D246-AB42-1B7AA713C26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52702" y="310000"/>
            <a:ext cx="825499" cy="8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2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4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5.xml"/><Relationship Id="rId3" Type="http://schemas.openxmlformats.org/officeDocument/2006/relationships/slide" Target="slide14.xml"/><Relationship Id="rId7" Type="http://schemas.openxmlformats.org/officeDocument/2006/relationships/slide" Target="slide25.xml"/><Relationship Id="rId12" Type="http://schemas.openxmlformats.org/officeDocument/2006/relationships/slide" Target="slide20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slide" Target="slide19.xml"/><Relationship Id="rId5" Type="http://schemas.openxmlformats.org/officeDocument/2006/relationships/slide" Target="slide21.xml"/><Relationship Id="rId10" Type="http://schemas.openxmlformats.org/officeDocument/2006/relationships/slide" Target="slide26.xml"/><Relationship Id="rId4" Type="http://schemas.openxmlformats.org/officeDocument/2006/relationships/slide" Target="slide17.xml"/><Relationship Id="rId9" Type="http://schemas.openxmlformats.org/officeDocument/2006/relationships/slide" Target="slide24.xml"/><Relationship Id="rId14" Type="http://schemas.openxmlformats.org/officeDocument/2006/relationships/slide" Target="slide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1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slide" Target="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microsoft.com/office/2007/relationships/hdphoto" Target="../media/hdphoto1.wdp"/><Relationship Id="rId7" Type="http://schemas.openxmlformats.org/officeDocument/2006/relationships/slide" Target="slide3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Ortofoto_rev1_low_jpg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016137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FB4FEA-3414-8240-B820-0061E7D168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87" r="26735"/>
          <a:stretch/>
        </p:blipFill>
        <p:spPr>
          <a:xfrm flipH="1">
            <a:off x="0" y="0"/>
            <a:ext cx="1709748" cy="379091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B93D6D2-8153-D64C-98D2-A014D36669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0625" y="2747256"/>
            <a:ext cx="12061374" cy="120636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614634" y="2347146"/>
            <a:ext cx="380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Documento strategico - sintesi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614634" y="4042347"/>
            <a:ext cx="2264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Roma, 18 dicembre 2020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E1C2AF-32D7-C243-AEF5-C0F03BB52825}"/>
              </a:ext>
            </a:extLst>
          </p:cNvPr>
          <p:cNvSpPr txBox="1"/>
          <p:nvPr/>
        </p:nvSpPr>
        <p:spPr>
          <a:xfrm>
            <a:off x="5614634" y="2915370"/>
            <a:ext cx="5143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PROGETTO VENTOTENE</a:t>
            </a:r>
          </a:p>
          <a:p>
            <a:r>
              <a:rPr lang="it-IT" b="1" dirty="0"/>
              <a:t>PER IL RECUPERO DEL CARCERE DI SANTO STEFANO</a:t>
            </a:r>
          </a:p>
        </p:txBody>
      </p:sp>
    </p:spTree>
    <p:extLst>
      <p:ext uri="{BB962C8B-B14F-4D97-AF65-F5344CB8AC3E}">
        <p14:creationId xmlns:p14="http://schemas.microsoft.com/office/powerpoint/2010/main" val="14811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4FCA0024-7001-BF42-B9F9-EF1CBA6AF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454310"/>
              </p:ext>
            </p:extLst>
          </p:nvPr>
        </p:nvGraphicFramePr>
        <p:xfrm>
          <a:off x="2342406" y="2395484"/>
          <a:ext cx="7137071" cy="3585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5506DA4-D333-DF4C-874B-E7A4A5DACE4C}"/>
              </a:ext>
            </a:extLst>
          </p:cNvPr>
          <p:cNvSpPr txBox="1"/>
          <p:nvPr/>
        </p:nvSpPr>
        <p:spPr>
          <a:xfrm>
            <a:off x="537158" y="3266867"/>
            <a:ext cx="2572195" cy="1815882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Ricerca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 formazione e studi europei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Eventi e produzioni culturali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Residenze artistiche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Convegni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C532B86-067D-C04A-9C58-563241E983F8}"/>
              </a:ext>
            </a:extLst>
          </p:cNvPr>
          <p:cNvSpPr txBox="1"/>
          <p:nvPr/>
        </p:nvSpPr>
        <p:spPr>
          <a:xfrm>
            <a:off x="8676270" y="3289984"/>
            <a:ext cx="3332651" cy="1077218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 formazione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Residenze giovanili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associative</a:t>
            </a:r>
            <a:endParaRPr kumimoji="0" lang="it-IT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Convegni,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spettacoli,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eventi,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ocation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EF73142-DABF-0D4E-B39D-36D2690AA53E}"/>
              </a:ext>
            </a:extLst>
          </p:cNvPr>
          <p:cNvSpPr txBox="1"/>
          <p:nvPr/>
        </p:nvSpPr>
        <p:spPr>
          <a:xfrm>
            <a:off x="8676270" y="4568523"/>
            <a:ext cx="3332651" cy="1815882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Servizio navetta Ventotene - S. Stefano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Servizio bar-ristorazione (catering)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Calibri"/>
              </a:rPr>
              <a:t>Servizi di residenza (alberghieri)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Bookshop-merchandising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 / audioguide (visita al carcere)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Visite guidate (visita al carcere)</a:t>
            </a:r>
          </a:p>
        </p:txBody>
      </p:sp>
      <p:sp>
        <p:nvSpPr>
          <p:cNvPr id="29" name="Croce 19">
            <a:extLst>
              <a:ext uri="{FF2B5EF4-FFF2-40B4-BE49-F238E27FC236}">
                <a16:creationId xmlns:a16="http://schemas.microsoft.com/office/drawing/2014/main" id="{E39E1411-E4DE-624D-9272-B66720ED5D90}"/>
              </a:ext>
            </a:extLst>
          </p:cNvPr>
          <p:cNvSpPr/>
          <p:nvPr/>
        </p:nvSpPr>
        <p:spPr>
          <a:xfrm>
            <a:off x="7163789" y="2431112"/>
            <a:ext cx="391886" cy="332510"/>
          </a:xfrm>
          <a:prstGeom prst="mathPlus">
            <a:avLst/>
          </a:prstGeom>
          <a:solidFill>
            <a:srgbClr val="318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ttangolo arrotondato 10">
            <a:extLst>
              <a:ext uri="{FF2B5EF4-FFF2-40B4-BE49-F238E27FC236}">
                <a16:creationId xmlns:a16="http://schemas.microsoft.com/office/drawing/2014/main" id="{5DF2B575-8E35-4743-B0BE-E1D4313BAE27}"/>
              </a:ext>
            </a:extLst>
          </p:cNvPr>
          <p:cNvSpPr/>
          <p:nvPr/>
        </p:nvSpPr>
        <p:spPr>
          <a:xfrm>
            <a:off x="7650682" y="2371733"/>
            <a:ext cx="1662546" cy="451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Info-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Ventotene</a:t>
            </a:r>
          </a:p>
        </p:txBody>
      </p:sp>
      <p:sp>
        <p:nvSpPr>
          <p:cNvPr id="31" name="Segnaposto numero diapositiva 2">
            <a:extLst>
              <a:ext uri="{FF2B5EF4-FFF2-40B4-BE49-F238E27FC236}">
                <a16:creationId xmlns:a16="http://schemas.microsoft.com/office/drawing/2014/main" id="{A08AFC3E-DC52-2A49-81D5-3DD174FFE4DD}"/>
              </a:ext>
            </a:extLst>
          </p:cNvPr>
          <p:cNvSpPr txBox="1">
            <a:spLocks/>
          </p:cNvSpPr>
          <p:nvPr/>
        </p:nvSpPr>
        <p:spPr>
          <a:xfrm>
            <a:off x="10129058" y="724626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DBAE0B-F7F7-4897-9649-2200CB888E86}" type="slidenum">
              <a:rPr lang="it-IT" smtClean="0">
                <a:latin typeface="Calibri"/>
              </a:rPr>
              <a:pPr>
                <a:defRPr/>
              </a:pPr>
              <a:t>10</a:t>
            </a:fld>
            <a:endParaRPr lang="it-IT">
              <a:latin typeface="Calibri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D1B8430-987C-AE4B-AF1B-F9FAFEBD417C}"/>
              </a:ext>
            </a:extLst>
          </p:cNvPr>
          <p:cNvSpPr txBox="1"/>
          <p:nvPr/>
        </p:nvSpPr>
        <p:spPr>
          <a:xfrm>
            <a:off x="4350878" y="1011352"/>
            <a:ext cx="3120125" cy="92333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tabLst/>
              <a:defRPr/>
            </a:pPr>
            <a:r>
              <a:rPr lang="it-IT" dirty="0">
                <a:solidFill>
                  <a:srgbClr val="000000"/>
                </a:solidFill>
                <a:latin typeface="Calibri"/>
              </a:rPr>
              <a:t>Museo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tabLst/>
              <a:defRPr/>
            </a:pPr>
            <a:r>
              <a:rPr lang="it-IT" dirty="0">
                <a:solidFill>
                  <a:srgbClr val="000000"/>
                </a:solidFill>
                <a:latin typeface="Calibri"/>
              </a:rPr>
              <a:t>Installazioni artistiche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tabLst/>
              <a:defRPr/>
            </a:pPr>
            <a:r>
              <a:rPr kumimoji="0" lang="it-IT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Percorso naturalistico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8BA19AE4-D2B1-9147-8046-F103AE635E94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5910941" y="1927234"/>
            <a:ext cx="0" cy="4682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C96AADC7-2879-3046-A0F1-7315211F74B2}"/>
              </a:ext>
            </a:extLst>
          </p:cNvPr>
          <p:cNvCxnSpPr>
            <a:cxnSpLocks/>
          </p:cNvCxnSpPr>
          <p:nvPr/>
        </p:nvCxnSpPr>
        <p:spPr>
          <a:xfrm flipH="1">
            <a:off x="3109354" y="4169882"/>
            <a:ext cx="4551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4 42">
            <a:extLst>
              <a:ext uri="{FF2B5EF4-FFF2-40B4-BE49-F238E27FC236}">
                <a16:creationId xmlns:a16="http://schemas.microsoft.com/office/drawing/2014/main" id="{32AAA59A-C136-A44E-8AC7-A3CCDA535A5A}"/>
              </a:ext>
            </a:extLst>
          </p:cNvPr>
          <p:cNvCxnSpPr>
            <a:endCxn id="25" idx="1"/>
          </p:cNvCxnSpPr>
          <p:nvPr/>
        </p:nvCxnSpPr>
        <p:spPr>
          <a:xfrm flipV="1">
            <a:off x="8280400" y="3828593"/>
            <a:ext cx="395870" cy="341289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1D008404-5567-D748-BE82-D4DBC361B0AF}"/>
              </a:ext>
            </a:extLst>
          </p:cNvPr>
          <p:cNvCxnSpPr>
            <a:cxnSpLocks/>
          </p:cNvCxnSpPr>
          <p:nvPr/>
        </p:nvCxnSpPr>
        <p:spPr>
          <a:xfrm>
            <a:off x="7035800" y="5451475"/>
            <a:ext cx="16404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hlinkClick r:id="rId7" action="ppaction://hlinksldjump"/>
            <a:extLst>
              <a:ext uri="{FF2B5EF4-FFF2-40B4-BE49-F238E27FC236}">
                <a16:creationId xmlns:a16="http://schemas.microsoft.com/office/drawing/2014/main" id="{9A8745C6-6841-43F7-959F-BF19C2D411AC}"/>
              </a:ext>
            </a:extLst>
          </p:cNvPr>
          <p:cNvSpPr txBox="1"/>
          <p:nvPr/>
        </p:nvSpPr>
        <p:spPr>
          <a:xfrm>
            <a:off x="10732248" y="6553725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2418990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38E6A0D3-7B75-472D-8D42-06AD45498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3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GLI INTERVENTI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D9DBE5E-7C3C-8842-A03C-982B8310E3BA}"/>
              </a:ext>
            </a:extLst>
          </p:cNvPr>
          <p:cNvSpPr/>
          <p:nvPr/>
        </p:nvSpPr>
        <p:spPr>
          <a:xfrm>
            <a:off x="3048000" y="420812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/>
              <a:t>MUSEO E INSTALLAZIONI ARTISTICHE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RIGENERAZIONE E RIFUNZIONALIZZAZIONE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AMBIENTE E PAESAGGIO</a:t>
            </a:r>
          </a:p>
        </p:txBody>
      </p:sp>
    </p:spTree>
    <p:extLst>
      <p:ext uri="{BB962C8B-B14F-4D97-AF65-F5344CB8AC3E}">
        <p14:creationId xmlns:p14="http://schemas.microsoft.com/office/powerpoint/2010/main" val="275660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5921027" y="6498091"/>
            <a:ext cx="31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329562" y="2175743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878356" y="4810535"/>
            <a:ext cx="104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229559" y="2175743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798190" y="2868912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339337" y="3617572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1122677" y="5751316"/>
            <a:ext cx="5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9907935" y="2868912"/>
            <a:ext cx="5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8445245" y="2868912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7625268" y="3150909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8816132" y="2545075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9455259" y="3904112"/>
            <a:ext cx="51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9ECF882-1108-4E5C-9790-AE5F55ACE7D1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55700"/>
            <a:ext cx="7077865" cy="567884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82E3E4D-6179-4D64-8143-188EE00FAF55}"/>
              </a:ext>
            </a:extLst>
          </p:cNvPr>
          <p:cNvSpPr/>
          <p:nvPr/>
        </p:nvSpPr>
        <p:spPr>
          <a:xfrm>
            <a:off x="3048000" y="2868912"/>
            <a:ext cx="1155700" cy="140453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98CC18C-29EB-423F-806F-CE62CC5D8A0D}"/>
              </a:ext>
            </a:extLst>
          </p:cNvPr>
          <p:cNvCxnSpPr/>
          <p:nvPr/>
        </p:nvCxnSpPr>
        <p:spPr>
          <a:xfrm>
            <a:off x="4203700" y="2868912"/>
            <a:ext cx="2815278" cy="4549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984CE850-5AA9-424A-ADCC-2A57B611C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" b="-1"/>
          <a:stretch/>
        </p:blipFill>
        <p:spPr>
          <a:xfrm>
            <a:off x="7077864" y="1168401"/>
            <a:ext cx="5112728" cy="5678848"/>
          </a:xfrm>
          <a:prstGeom prst="rect">
            <a:avLst/>
          </a:prstGeom>
          <a:ln w="317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463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877" y="1300710"/>
            <a:ext cx="7053123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5" name="CasellaDiTesto 14">
            <a:hlinkClick r:id="rId3" action="ppaction://hlinksldjump"/>
          </p:cNvPr>
          <p:cNvSpPr txBox="1"/>
          <p:nvPr/>
        </p:nvSpPr>
        <p:spPr>
          <a:xfrm>
            <a:off x="6033576" y="6516070"/>
            <a:ext cx="310438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CasellaDiTesto 16">
            <a:hlinkClick r:id="rId4" action="ppaction://hlinksldjump"/>
          </p:cNvPr>
          <p:cNvSpPr txBox="1"/>
          <p:nvPr/>
        </p:nvSpPr>
        <p:spPr>
          <a:xfrm>
            <a:off x="7329562" y="2175743"/>
            <a:ext cx="295706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CasellaDiTesto 18">
            <a:hlinkClick r:id="rId3" action="ppaction://hlinksldjump"/>
          </p:cNvPr>
          <p:cNvSpPr txBox="1"/>
          <p:nvPr/>
        </p:nvSpPr>
        <p:spPr>
          <a:xfrm>
            <a:off x="5878357" y="4810535"/>
            <a:ext cx="310438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CasellaDiTesto 22">
            <a:hlinkClick r:id="rId5" action="ppaction://hlinksldjump"/>
          </p:cNvPr>
          <p:cNvSpPr txBox="1"/>
          <p:nvPr/>
        </p:nvSpPr>
        <p:spPr>
          <a:xfrm>
            <a:off x="7043631" y="3520241"/>
            <a:ext cx="285931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6" name="CasellaDiTesto 25">
            <a:hlinkClick r:id="rId6" action="ppaction://hlinksldjump"/>
          </p:cNvPr>
          <p:cNvSpPr txBox="1"/>
          <p:nvPr/>
        </p:nvSpPr>
        <p:spPr>
          <a:xfrm>
            <a:off x="11122676" y="5751316"/>
            <a:ext cx="459723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27" name="CasellaDiTesto 26">
            <a:hlinkClick r:id="rId7" action="ppaction://hlinksldjump"/>
          </p:cNvPr>
          <p:cNvSpPr txBox="1"/>
          <p:nvPr/>
        </p:nvSpPr>
        <p:spPr>
          <a:xfrm>
            <a:off x="9878537" y="2502837"/>
            <a:ext cx="452676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8" name="CasellaDiTesto 27">
            <a:hlinkClick r:id="rId8" action="ppaction://hlinksldjump"/>
          </p:cNvPr>
          <p:cNvSpPr txBox="1"/>
          <p:nvPr/>
        </p:nvSpPr>
        <p:spPr>
          <a:xfrm>
            <a:off x="8394779" y="2738641"/>
            <a:ext cx="313425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1" name="CasellaDiTesto 30">
            <a:hlinkClick r:id="rId9" action="ppaction://hlinksldjump"/>
          </p:cNvPr>
          <p:cNvSpPr txBox="1"/>
          <p:nvPr/>
        </p:nvSpPr>
        <p:spPr>
          <a:xfrm>
            <a:off x="8921908" y="2531132"/>
            <a:ext cx="471868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2" name="CasellaDiTesto 31">
            <a:hlinkClick r:id="rId10" action="ppaction://hlinksldjump"/>
          </p:cNvPr>
          <p:cNvSpPr txBox="1"/>
          <p:nvPr/>
        </p:nvSpPr>
        <p:spPr>
          <a:xfrm>
            <a:off x="9455259" y="3904112"/>
            <a:ext cx="452676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185590" y="1310133"/>
            <a:ext cx="488594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i="1" dirty="0"/>
              <a:t>Ipotesi di itinerario di visita </a:t>
            </a:r>
            <a:endParaRPr lang="it-IT" sz="1400" b="1" i="1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SBARCO ALLA MARINELLA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SALITA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VISITA MUSEO – parte prima</a:t>
            </a:r>
            <a:br>
              <a:rPr lang="it-IT" sz="1600" b="1" dirty="0"/>
            </a:br>
            <a:r>
              <a:rPr lang="it-IT" sz="1600" dirty="0"/>
              <a:t>Corpo di Guardia Parte destra (Il progetto originario, vita nel carcere, i detenuti eccellenti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VISITA PANOTTICO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VISITA MUSEO – parte seconda</a:t>
            </a:r>
          </a:p>
          <a:p>
            <a:pPr defTabSz="354013">
              <a:spcAft>
                <a:spcPts val="600"/>
              </a:spcAft>
            </a:pPr>
            <a:r>
              <a:rPr lang="it-IT" sz="1600" b="1" dirty="0"/>
              <a:t>	</a:t>
            </a:r>
            <a:r>
              <a:rPr lang="it-IT" sz="1600" dirty="0"/>
              <a:t>Corpo di Guardia Parte sinistra (Museo Europa)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TORRE SINISTRA </a:t>
            </a:r>
            <a:r>
              <a:rPr lang="it-IT" sz="1600" dirty="0"/>
              <a:t>(installazione e cinema)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CASINA </a:t>
            </a:r>
            <a:r>
              <a:rPr lang="it-IT" sz="1600" dirty="0"/>
              <a:t>(paesaggio)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GIARDINO MEDITERRANEO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AREE DI SERVIZIO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CASA DEL DIRETTORE ED EX FORNO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RESIDENZE E LABORATORI PERCORSO PAESISTICO VIA GIULIA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Ex SPOGLIATOI ed ex LAVANDERIA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CIMITERO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A0B3189-600E-4715-AF97-86C7400731EB}"/>
              </a:ext>
            </a:extLst>
          </p:cNvPr>
          <p:cNvSpPr/>
          <p:nvPr/>
        </p:nvSpPr>
        <p:spPr>
          <a:xfrm>
            <a:off x="5433396" y="2921000"/>
            <a:ext cx="2969176" cy="3759200"/>
          </a:xfrm>
          <a:custGeom>
            <a:avLst/>
            <a:gdLst>
              <a:gd name="connsiteX0" fmla="*/ 135554 w 2969176"/>
              <a:gd name="connsiteY0" fmla="*/ 3759200 h 3759200"/>
              <a:gd name="connsiteX1" fmla="*/ 46654 w 2969176"/>
              <a:gd name="connsiteY1" fmla="*/ 3619500 h 3759200"/>
              <a:gd name="connsiteX2" fmla="*/ 2204 w 2969176"/>
              <a:gd name="connsiteY2" fmla="*/ 3486150 h 3759200"/>
              <a:gd name="connsiteX3" fmla="*/ 14904 w 2969176"/>
              <a:gd name="connsiteY3" fmla="*/ 3422650 h 3759200"/>
              <a:gd name="connsiteX4" fmla="*/ 84754 w 2969176"/>
              <a:gd name="connsiteY4" fmla="*/ 3422650 h 3759200"/>
              <a:gd name="connsiteX5" fmla="*/ 148254 w 2969176"/>
              <a:gd name="connsiteY5" fmla="*/ 3454400 h 3759200"/>
              <a:gd name="connsiteX6" fmla="*/ 332404 w 2969176"/>
              <a:gd name="connsiteY6" fmla="*/ 3524250 h 3759200"/>
              <a:gd name="connsiteX7" fmla="*/ 491154 w 2969176"/>
              <a:gd name="connsiteY7" fmla="*/ 3549650 h 3759200"/>
              <a:gd name="connsiteX8" fmla="*/ 656254 w 2969176"/>
              <a:gd name="connsiteY8" fmla="*/ 3562350 h 3759200"/>
              <a:gd name="connsiteX9" fmla="*/ 757854 w 2969176"/>
              <a:gd name="connsiteY9" fmla="*/ 3536950 h 3759200"/>
              <a:gd name="connsiteX10" fmla="*/ 795954 w 2969176"/>
              <a:gd name="connsiteY10" fmla="*/ 3486150 h 3759200"/>
              <a:gd name="connsiteX11" fmla="*/ 776904 w 2969176"/>
              <a:gd name="connsiteY11" fmla="*/ 3435350 h 3759200"/>
              <a:gd name="connsiteX12" fmla="*/ 611804 w 2969176"/>
              <a:gd name="connsiteY12" fmla="*/ 3244850 h 3759200"/>
              <a:gd name="connsiteX13" fmla="*/ 548304 w 2969176"/>
              <a:gd name="connsiteY13" fmla="*/ 3117850 h 3759200"/>
              <a:gd name="connsiteX14" fmla="*/ 510204 w 2969176"/>
              <a:gd name="connsiteY14" fmla="*/ 2984500 h 3759200"/>
              <a:gd name="connsiteX15" fmla="*/ 535604 w 2969176"/>
              <a:gd name="connsiteY15" fmla="*/ 2711450 h 3759200"/>
              <a:gd name="connsiteX16" fmla="*/ 567354 w 2969176"/>
              <a:gd name="connsiteY16" fmla="*/ 2552700 h 3759200"/>
              <a:gd name="connsiteX17" fmla="*/ 529254 w 2969176"/>
              <a:gd name="connsiteY17" fmla="*/ 2387600 h 3759200"/>
              <a:gd name="connsiteX18" fmla="*/ 561004 w 2969176"/>
              <a:gd name="connsiteY18" fmla="*/ 2311400 h 3759200"/>
              <a:gd name="connsiteX19" fmla="*/ 637204 w 2969176"/>
              <a:gd name="connsiteY19" fmla="*/ 2286000 h 3759200"/>
              <a:gd name="connsiteX20" fmla="*/ 878504 w 2969176"/>
              <a:gd name="connsiteY20" fmla="*/ 2336800 h 3759200"/>
              <a:gd name="connsiteX21" fmla="*/ 1170604 w 2969176"/>
              <a:gd name="connsiteY21" fmla="*/ 2355850 h 3759200"/>
              <a:gd name="connsiteX22" fmla="*/ 1481754 w 2969176"/>
              <a:gd name="connsiteY22" fmla="*/ 2317750 h 3759200"/>
              <a:gd name="connsiteX23" fmla="*/ 1850054 w 2969176"/>
              <a:gd name="connsiteY23" fmla="*/ 2178050 h 3759200"/>
              <a:gd name="connsiteX24" fmla="*/ 2053254 w 2969176"/>
              <a:gd name="connsiteY24" fmla="*/ 2019300 h 3759200"/>
              <a:gd name="connsiteX25" fmla="*/ 2192954 w 2969176"/>
              <a:gd name="connsiteY25" fmla="*/ 1758950 h 3759200"/>
              <a:gd name="connsiteX26" fmla="*/ 2110404 w 2969176"/>
              <a:gd name="connsiteY26" fmla="*/ 1631950 h 3759200"/>
              <a:gd name="connsiteX27" fmla="*/ 1983404 w 2969176"/>
              <a:gd name="connsiteY27" fmla="*/ 1581150 h 3759200"/>
              <a:gd name="connsiteX28" fmla="*/ 1888154 w 2969176"/>
              <a:gd name="connsiteY28" fmla="*/ 1530350 h 3759200"/>
              <a:gd name="connsiteX29" fmla="*/ 1881804 w 2969176"/>
              <a:gd name="connsiteY29" fmla="*/ 1428750 h 3759200"/>
              <a:gd name="connsiteX30" fmla="*/ 2021504 w 2969176"/>
              <a:gd name="connsiteY30" fmla="*/ 1238250 h 3759200"/>
              <a:gd name="connsiteX31" fmla="*/ 2205654 w 2969176"/>
              <a:gd name="connsiteY31" fmla="*/ 958850 h 3759200"/>
              <a:gd name="connsiteX32" fmla="*/ 2421554 w 2969176"/>
              <a:gd name="connsiteY32" fmla="*/ 787400 h 3759200"/>
              <a:gd name="connsiteX33" fmla="*/ 2732704 w 2969176"/>
              <a:gd name="connsiteY33" fmla="*/ 495300 h 3759200"/>
              <a:gd name="connsiteX34" fmla="*/ 2954954 w 2969176"/>
              <a:gd name="connsiteY34" fmla="*/ 254000 h 3759200"/>
              <a:gd name="connsiteX35" fmla="*/ 2935904 w 2969176"/>
              <a:gd name="connsiteY35" fmla="*/ 95250 h 3759200"/>
              <a:gd name="connsiteX36" fmla="*/ 2847004 w 2969176"/>
              <a:gd name="connsiteY36" fmla="*/ 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69176" h="3759200">
                <a:moveTo>
                  <a:pt x="135554" y="3759200"/>
                </a:moveTo>
                <a:cubicBezTo>
                  <a:pt x="102216" y="3712104"/>
                  <a:pt x="68879" y="3665008"/>
                  <a:pt x="46654" y="3619500"/>
                </a:cubicBezTo>
                <a:cubicBezTo>
                  <a:pt x="24429" y="3573992"/>
                  <a:pt x="7496" y="3518958"/>
                  <a:pt x="2204" y="3486150"/>
                </a:cubicBezTo>
                <a:cubicBezTo>
                  <a:pt x="-3088" y="3453342"/>
                  <a:pt x="1146" y="3433233"/>
                  <a:pt x="14904" y="3422650"/>
                </a:cubicBezTo>
                <a:cubicBezTo>
                  <a:pt x="28662" y="3412067"/>
                  <a:pt x="62529" y="3417358"/>
                  <a:pt x="84754" y="3422650"/>
                </a:cubicBezTo>
                <a:cubicBezTo>
                  <a:pt x="106979" y="3427942"/>
                  <a:pt x="106979" y="3437467"/>
                  <a:pt x="148254" y="3454400"/>
                </a:cubicBezTo>
                <a:cubicBezTo>
                  <a:pt x="189529" y="3471333"/>
                  <a:pt x="275254" y="3508375"/>
                  <a:pt x="332404" y="3524250"/>
                </a:cubicBezTo>
                <a:cubicBezTo>
                  <a:pt x="389554" y="3540125"/>
                  <a:pt x="437179" y="3543300"/>
                  <a:pt x="491154" y="3549650"/>
                </a:cubicBezTo>
                <a:cubicBezTo>
                  <a:pt x="545129" y="3556000"/>
                  <a:pt x="611804" y="3564467"/>
                  <a:pt x="656254" y="3562350"/>
                </a:cubicBezTo>
                <a:cubicBezTo>
                  <a:pt x="700704" y="3560233"/>
                  <a:pt x="734571" y="3549650"/>
                  <a:pt x="757854" y="3536950"/>
                </a:cubicBezTo>
                <a:cubicBezTo>
                  <a:pt x="781137" y="3524250"/>
                  <a:pt x="792779" y="3503083"/>
                  <a:pt x="795954" y="3486150"/>
                </a:cubicBezTo>
                <a:cubicBezTo>
                  <a:pt x="799129" y="3469217"/>
                  <a:pt x="807596" y="3475567"/>
                  <a:pt x="776904" y="3435350"/>
                </a:cubicBezTo>
                <a:cubicBezTo>
                  <a:pt x="746212" y="3395133"/>
                  <a:pt x="649904" y="3297767"/>
                  <a:pt x="611804" y="3244850"/>
                </a:cubicBezTo>
                <a:cubicBezTo>
                  <a:pt x="573704" y="3191933"/>
                  <a:pt x="565237" y="3161242"/>
                  <a:pt x="548304" y="3117850"/>
                </a:cubicBezTo>
                <a:cubicBezTo>
                  <a:pt x="531371" y="3074458"/>
                  <a:pt x="512321" y="3052233"/>
                  <a:pt x="510204" y="2984500"/>
                </a:cubicBezTo>
                <a:cubicBezTo>
                  <a:pt x="508087" y="2916767"/>
                  <a:pt x="526079" y="2783417"/>
                  <a:pt x="535604" y="2711450"/>
                </a:cubicBezTo>
                <a:cubicBezTo>
                  <a:pt x="545129" y="2639483"/>
                  <a:pt x="568412" y="2606675"/>
                  <a:pt x="567354" y="2552700"/>
                </a:cubicBezTo>
                <a:cubicBezTo>
                  <a:pt x="566296" y="2498725"/>
                  <a:pt x="530312" y="2427817"/>
                  <a:pt x="529254" y="2387600"/>
                </a:cubicBezTo>
                <a:cubicBezTo>
                  <a:pt x="528196" y="2347383"/>
                  <a:pt x="543012" y="2328333"/>
                  <a:pt x="561004" y="2311400"/>
                </a:cubicBezTo>
                <a:cubicBezTo>
                  <a:pt x="578996" y="2294467"/>
                  <a:pt x="584287" y="2281767"/>
                  <a:pt x="637204" y="2286000"/>
                </a:cubicBezTo>
                <a:cubicBezTo>
                  <a:pt x="690121" y="2290233"/>
                  <a:pt x="789604" y="2325158"/>
                  <a:pt x="878504" y="2336800"/>
                </a:cubicBezTo>
                <a:cubicBezTo>
                  <a:pt x="967404" y="2348442"/>
                  <a:pt x="1070062" y="2359025"/>
                  <a:pt x="1170604" y="2355850"/>
                </a:cubicBezTo>
                <a:cubicBezTo>
                  <a:pt x="1271146" y="2352675"/>
                  <a:pt x="1368512" y="2347383"/>
                  <a:pt x="1481754" y="2317750"/>
                </a:cubicBezTo>
                <a:cubicBezTo>
                  <a:pt x="1594996" y="2288117"/>
                  <a:pt x="1754804" y="2227792"/>
                  <a:pt x="1850054" y="2178050"/>
                </a:cubicBezTo>
                <a:cubicBezTo>
                  <a:pt x="1945304" y="2128308"/>
                  <a:pt x="1996104" y="2089150"/>
                  <a:pt x="2053254" y="2019300"/>
                </a:cubicBezTo>
                <a:cubicBezTo>
                  <a:pt x="2110404" y="1949450"/>
                  <a:pt x="2183429" y="1823508"/>
                  <a:pt x="2192954" y="1758950"/>
                </a:cubicBezTo>
                <a:cubicBezTo>
                  <a:pt x="2202479" y="1694392"/>
                  <a:pt x="2145329" y="1661583"/>
                  <a:pt x="2110404" y="1631950"/>
                </a:cubicBezTo>
                <a:cubicBezTo>
                  <a:pt x="2075479" y="1602317"/>
                  <a:pt x="2020446" y="1598083"/>
                  <a:pt x="1983404" y="1581150"/>
                </a:cubicBezTo>
                <a:cubicBezTo>
                  <a:pt x="1946362" y="1564217"/>
                  <a:pt x="1905087" y="1555750"/>
                  <a:pt x="1888154" y="1530350"/>
                </a:cubicBezTo>
                <a:cubicBezTo>
                  <a:pt x="1871221" y="1504950"/>
                  <a:pt x="1859579" y="1477433"/>
                  <a:pt x="1881804" y="1428750"/>
                </a:cubicBezTo>
                <a:cubicBezTo>
                  <a:pt x="1904029" y="1380067"/>
                  <a:pt x="1967529" y="1316567"/>
                  <a:pt x="2021504" y="1238250"/>
                </a:cubicBezTo>
                <a:cubicBezTo>
                  <a:pt x="2075479" y="1159933"/>
                  <a:pt x="2138979" y="1033992"/>
                  <a:pt x="2205654" y="958850"/>
                </a:cubicBezTo>
                <a:cubicBezTo>
                  <a:pt x="2272329" y="883708"/>
                  <a:pt x="2333712" y="864658"/>
                  <a:pt x="2421554" y="787400"/>
                </a:cubicBezTo>
                <a:cubicBezTo>
                  <a:pt x="2509396" y="710142"/>
                  <a:pt x="2643804" y="584200"/>
                  <a:pt x="2732704" y="495300"/>
                </a:cubicBezTo>
                <a:cubicBezTo>
                  <a:pt x="2821604" y="406400"/>
                  <a:pt x="2921087" y="320675"/>
                  <a:pt x="2954954" y="254000"/>
                </a:cubicBezTo>
                <a:cubicBezTo>
                  <a:pt x="2988821" y="187325"/>
                  <a:pt x="2953896" y="137583"/>
                  <a:pt x="2935904" y="95250"/>
                </a:cubicBezTo>
                <a:cubicBezTo>
                  <a:pt x="2917912" y="52917"/>
                  <a:pt x="2839596" y="2117"/>
                  <a:pt x="2847004" y="0"/>
                </a:cubicBezTo>
              </a:path>
            </a:pathLst>
          </a:custGeom>
          <a:noFill/>
          <a:ln w="3175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31C6B5D1-68B6-4B5B-84C4-054516D27C5B}"/>
              </a:ext>
            </a:extLst>
          </p:cNvPr>
          <p:cNvSpPr/>
          <p:nvPr/>
        </p:nvSpPr>
        <p:spPr>
          <a:xfrm>
            <a:off x="7073866" y="1963473"/>
            <a:ext cx="1164201" cy="1537494"/>
          </a:xfrm>
          <a:custGeom>
            <a:avLst/>
            <a:gdLst>
              <a:gd name="connsiteX0" fmla="*/ 1164201 w 1164201"/>
              <a:gd name="connsiteY0" fmla="*/ 915194 h 1537494"/>
              <a:gd name="connsiteX1" fmla="*/ 1083767 w 1164201"/>
              <a:gd name="connsiteY1" fmla="*/ 843227 h 1537494"/>
              <a:gd name="connsiteX2" fmla="*/ 1092234 w 1164201"/>
              <a:gd name="connsiteY2" fmla="*/ 754327 h 1537494"/>
              <a:gd name="connsiteX3" fmla="*/ 1159967 w 1164201"/>
              <a:gd name="connsiteY3" fmla="*/ 665427 h 1537494"/>
              <a:gd name="connsiteX4" fmla="*/ 1121867 w 1164201"/>
              <a:gd name="connsiteY4" fmla="*/ 572294 h 1537494"/>
              <a:gd name="connsiteX5" fmla="*/ 1049901 w 1164201"/>
              <a:gd name="connsiteY5" fmla="*/ 576527 h 1537494"/>
              <a:gd name="connsiteX6" fmla="*/ 986401 w 1164201"/>
              <a:gd name="connsiteY6" fmla="*/ 686594 h 1537494"/>
              <a:gd name="connsiteX7" fmla="*/ 939834 w 1164201"/>
              <a:gd name="connsiteY7" fmla="*/ 733160 h 1537494"/>
              <a:gd name="connsiteX8" fmla="*/ 812834 w 1164201"/>
              <a:gd name="connsiteY8" fmla="*/ 682360 h 1537494"/>
              <a:gd name="connsiteX9" fmla="*/ 812834 w 1164201"/>
              <a:gd name="connsiteY9" fmla="*/ 496094 h 1537494"/>
              <a:gd name="connsiteX10" fmla="*/ 795901 w 1164201"/>
              <a:gd name="connsiteY10" fmla="*/ 203994 h 1537494"/>
              <a:gd name="connsiteX11" fmla="*/ 596934 w 1164201"/>
              <a:gd name="connsiteY11" fmla="*/ 38894 h 1537494"/>
              <a:gd name="connsiteX12" fmla="*/ 300601 w 1164201"/>
              <a:gd name="connsiteY12" fmla="*/ 5027 h 1537494"/>
              <a:gd name="connsiteX13" fmla="*/ 93167 w 1164201"/>
              <a:gd name="connsiteY13" fmla="*/ 119327 h 1537494"/>
              <a:gd name="connsiteX14" fmla="*/ 34 w 1164201"/>
              <a:gd name="connsiteY14" fmla="*/ 402960 h 1537494"/>
              <a:gd name="connsiteX15" fmla="*/ 84701 w 1164201"/>
              <a:gd name="connsiteY15" fmla="*/ 673894 h 1537494"/>
              <a:gd name="connsiteX16" fmla="*/ 262501 w 1164201"/>
              <a:gd name="connsiteY16" fmla="*/ 792427 h 1537494"/>
              <a:gd name="connsiteX17" fmla="*/ 461467 w 1164201"/>
              <a:gd name="connsiteY17" fmla="*/ 788194 h 1537494"/>
              <a:gd name="connsiteX18" fmla="*/ 647734 w 1164201"/>
              <a:gd name="connsiteY18" fmla="*/ 737394 h 1537494"/>
              <a:gd name="connsiteX19" fmla="*/ 795901 w 1164201"/>
              <a:gd name="connsiteY19" fmla="*/ 754327 h 1537494"/>
              <a:gd name="connsiteX20" fmla="*/ 884801 w 1164201"/>
              <a:gd name="connsiteY20" fmla="*/ 830527 h 1537494"/>
              <a:gd name="connsiteX21" fmla="*/ 901734 w 1164201"/>
              <a:gd name="connsiteY21" fmla="*/ 1025260 h 1537494"/>
              <a:gd name="connsiteX22" fmla="*/ 825534 w 1164201"/>
              <a:gd name="connsiteY22" fmla="*/ 1173427 h 1537494"/>
              <a:gd name="connsiteX23" fmla="*/ 715467 w 1164201"/>
              <a:gd name="connsiteY23" fmla="*/ 1198827 h 1537494"/>
              <a:gd name="connsiteX24" fmla="*/ 601167 w 1164201"/>
              <a:gd name="connsiteY24" fmla="*/ 1241160 h 1537494"/>
              <a:gd name="connsiteX25" fmla="*/ 567301 w 1164201"/>
              <a:gd name="connsiteY25" fmla="*/ 1296194 h 1537494"/>
              <a:gd name="connsiteX26" fmla="*/ 558834 w 1164201"/>
              <a:gd name="connsiteY26" fmla="*/ 1368160 h 1537494"/>
              <a:gd name="connsiteX27" fmla="*/ 685834 w 1164201"/>
              <a:gd name="connsiteY27" fmla="*/ 1380860 h 1537494"/>
              <a:gd name="connsiteX28" fmla="*/ 745101 w 1164201"/>
              <a:gd name="connsiteY28" fmla="*/ 1291960 h 1537494"/>
              <a:gd name="connsiteX29" fmla="*/ 711234 w 1164201"/>
              <a:gd name="connsiteY29" fmla="*/ 1232694 h 1537494"/>
              <a:gd name="connsiteX30" fmla="*/ 580001 w 1164201"/>
              <a:gd name="connsiteY30" fmla="*/ 1169194 h 1537494"/>
              <a:gd name="connsiteX31" fmla="*/ 448767 w 1164201"/>
              <a:gd name="connsiteY31" fmla="*/ 1253860 h 1537494"/>
              <a:gd name="connsiteX32" fmla="*/ 385267 w 1164201"/>
              <a:gd name="connsiteY32" fmla="*/ 1317360 h 1537494"/>
              <a:gd name="connsiteX33" fmla="*/ 372567 w 1164201"/>
              <a:gd name="connsiteY33" fmla="*/ 1495160 h 1537494"/>
              <a:gd name="connsiteX34" fmla="*/ 406434 w 1164201"/>
              <a:gd name="connsiteY34" fmla="*/ 1537494 h 153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64201" h="1537494">
                <a:moveTo>
                  <a:pt x="1164201" y="915194"/>
                </a:moveTo>
                <a:cubicBezTo>
                  <a:pt x="1129981" y="892616"/>
                  <a:pt x="1095761" y="870038"/>
                  <a:pt x="1083767" y="843227"/>
                </a:cubicBezTo>
                <a:cubicBezTo>
                  <a:pt x="1071773" y="816416"/>
                  <a:pt x="1079534" y="783960"/>
                  <a:pt x="1092234" y="754327"/>
                </a:cubicBezTo>
                <a:cubicBezTo>
                  <a:pt x="1104934" y="724694"/>
                  <a:pt x="1155028" y="695766"/>
                  <a:pt x="1159967" y="665427"/>
                </a:cubicBezTo>
                <a:cubicBezTo>
                  <a:pt x="1164906" y="635088"/>
                  <a:pt x="1140211" y="587111"/>
                  <a:pt x="1121867" y="572294"/>
                </a:cubicBezTo>
                <a:cubicBezTo>
                  <a:pt x="1103523" y="557477"/>
                  <a:pt x="1072479" y="557477"/>
                  <a:pt x="1049901" y="576527"/>
                </a:cubicBezTo>
                <a:cubicBezTo>
                  <a:pt x="1027323" y="595577"/>
                  <a:pt x="1004745" y="660488"/>
                  <a:pt x="986401" y="686594"/>
                </a:cubicBezTo>
                <a:cubicBezTo>
                  <a:pt x="968056" y="712699"/>
                  <a:pt x="968762" y="733866"/>
                  <a:pt x="939834" y="733160"/>
                </a:cubicBezTo>
                <a:cubicBezTo>
                  <a:pt x="910906" y="732454"/>
                  <a:pt x="834001" y="721871"/>
                  <a:pt x="812834" y="682360"/>
                </a:cubicBezTo>
                <a:cubicBezTo>
                  <a:pt x="791667" y="642849"/>
                  <a:pt x="815656" y="575822"/>
                  <a:pt x="812834" y="496094"/>
                </a:cubicBezTo>
                <a:cubicBezTo>
                  <a:pt x="810012" y="416366"/>
                  <a:pt x="831884" y="280194"/>
                  <a:pt x="795901" y="203994"/>
                </a:cubicBezTo>
                <a:cubicBezTo>
                  <a:pt x="759918" y="127794"/>
                  <a:pt x="679484" y="72055"/>
                  <a:pt x="596934" y="38894"/>
                </a:cubicBezTo>
                <a:cubicBezTo>
                  <a:pt x="514384" y="5733"/>
                  <a:pt x="384562" y="-8378"/>
                  <a:pt x="300601" y="5027"/>
                </a:cubicBezTo>
                <a:cubicBezTo>
                  <a:pt x="216640" y="18432"/>
                  <a:pt x="143261" y="53005"/>
                  <a:pt x="93167" y="119327"/>
                </a:cubicBezTo>
                <a:cubicBezTo>
                  <a:pt x="43073" y="185649"/>
                  <a:pt x="1445" y="310532"/>
                  <a:pt x="34" y="402960"/>
                </a:cubicBezTo>
                <a:cubicBezTo>
                  <a:pt x="-1377" y="495388"/>
                  <a:pt x="40957" y="608983"/>
                  <a:pt x="84701" y="673894"/>
                </a:cubicBezTo>
                <a:cubicBezTo>
                  <a:pt x="128445" y="738805"/>
                  <a:pt x="199707" y="773377"/>
                  <a:pt x="262501" y="792427"/>
                </a:cubicBezTo>
                <a:cubicBezTo>
                  <a:pt x="325295" y="811477"/>
                  <a:pt x="397262" y="797366"/>
                  <a:pt x="461467" y="788194"/>
                </a:cubicBezTo>
                <a:cubicBezTo>
                  <a:pt x="525672" y="779022"/>
                  <a:pt x="591995" y="743038"/>
                  <a:pt x="647734" y="737394"/>
                </a:cubicBezTo>
                <a:cubicBezTo>
                  <a:pt x="703473" y="731749"/>
                  <a:pt x="756390" y="738805"/>
                  <a:pt x="795901" y="754327"/>
                </a:cubicBezTo>
                <a:cubicBezTo>
                  <a:pt x="835412" y="769849"/>
                  <a:pt x="867162" y="785371"/>
                  <a:pt x="884801" y="830527"/>
                </a:cubicBezTo>
                <a:cubicBezTo>
                  <a:pt x="902440" y="875682"/>
                  <a:pt x="911612" y="968110"/>
                  <a:pt x="901734" y="1025260"/>
                </a:cubicBezTo>
                <a:cubicBezTo>
                  <a:pt x="891856" y="1082410"/>
                  <a:pt x="856578" y="1144499"/>
                  <a:pt x="825534" y="1173427"/>
                </a:cubicBezTo>
                <a:cubicBezTo>
                  <a:pt x="794489" y="1202355"/>
                  <a:pt x="752861" y="1187538"/>
                  <a:pt x="715467" y="1198827"/>
                </a:cubicBezTo>
                <a:cubicBezTo>
                  <a:pt x="678073" y="1210116"/>
                  <a:pt x="625861" y="1224932"/>
                  <a:pt x="601167" y="1241160"/>
                </a:cubicBezTo>
                <a:cubicBezTo>
                  <a:pt x="576473" y="1257388"/>
                  <a:pt x="574356" y="1275027"/>
                  <a:pt x="567301" y="1296194"/>
                </a:cubicBezTo>
                <a:cubicBezTo>
                  <a:pt x="560246" y="1317361"/>
                  <a:pt x="539079" y="1354049"/>
                  <a:pt x="558834" y="1368160"/>
                </a:cubicBezTo>
                <a:cubicBezTo>
                  <a:pt x="578589" y="1382271"/>
                  <a:pt x="654789" y="1393560"/>
                  <a:pt x="685834" y="1380860"/>
                </a:cubicBezTo>
                <a:cubicBezTo>
                  <a:pt x="716878" y="1368160"/>
                  <a:pt x="740868" y="1316654"/>
                  <a:pt x="745101" y="1291960"/>
                </a:cubicBezTo>
                <a:cubicBezTo>
                  <a:pt x="749334" y="1267266"/>
                  <a:pt x="738751" y="1253155"/>
                  <a:pt x="711234" y="1232694"/>
                </a:cubicBezTo>
                <a:cubicBezTo>
                  <a:pt x="683717" y="1212233"/>
                  <a:pt x="623745" y="1165666"/>
                  <a:pt x="580001" y="1169194"/>
                </a:cubicBezTo>
                <a:cubicBezTo>
                  <a:pt x="536257" y="1172722"/>
                  <a:pt x="481223" y="1229166"/>
                  <a:pt x="448767" y="1253860"/>
                </a:cubicBezTo>
                <a:cubicBezTo>
                  <a:pt x="416311" y="1278554"/>
                  <a:pt x="397967" y="1277143"/>
                  <a:pt x="385267" y="1317360"/>
                </a:cubicBezTo>
                <a:cubicBezTo>
                  <a:pt x="372567" y="1357577"/>
                  <a:pt x="369039" y="1458471"/>
                  <a:pt x="372567" y="1495160"/>
                </a:cubicBezTo>
                <a:cubicBezTo>
                  <a:pt x="376095" y="1531849"/>
                  <a:pt x="391264" y="1534671"/>
                  <a:pt x="406434" y="1537494"/>
                </a:cubicBezTo>
              </a:path>
            </a:pathLst>
          </a:custGeom>
          <a:noFill/>
          <a:ln w="28575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C76A2CF3-470C-4D3D-B0A2-6AA44FE80675}"/>
              </a:ext>
            </a:extLst>
          </p:cNvPr>
          <p:cNvCxnSpPr>
            <a:cxnSpLocks/>
            <a:endCxn id="4" idx="34"/>
          </p:cNvCxnSpPr>
          <p:nvPr/>
        </p:nvCxnSpPr>
        <p:spPr>
          <a:xfrm>
            <a:off x="7350125" y="3429000"/>
            <a:ext cx="130175" cy="71967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8F99445-07D7-4593-AAD3-2C70EA8E7AFF}"/>
              </a:ext>
            </a:extLst>
          </p:cNvPr>
          <p:cNvCxnSpPr>
            <a:cxnSpLocks/>
            <a:stCxn id="4" idx="34"/>
          </p:cNvCxnSpPr>
          <p:nvPr/>
        </p:nvCxnSpPr>
        <p:spPr>
          <a:xfrm flipV="1">
            <a:off x="7480300" y="3390900"/>
            <a:ext cx="42333" cy="110067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9797E561-BA7B-4AFE-B886-AA6E6C83159B}"/>
              </a:ext>
            </a:extLst>
          </p:cNvPr>
          <p:cNvSpPr/>
          <p:nvPr/>
        </p:nvSpPr>
        <p:spPr>
          <a:xfrm>
            <a:off x="8369300" y="2319225"/>
            <a:ext cx="749300" cy="1012408"/>
          </a:xfrm>
          <a:custGeom>
            <a:avLst/>
            <a:gdLst>
              <a:gd name="connsiteX0" fmla="*/ 0 w 749300"/>
              <a:gd name="connsiteY0" fmla="*/ 1012408 h 1012408"/>
              <a:gd name="connsiteX1" fmla="*/ 220133 w 749300"/>
              <a:gd name="connsiteY1" fmla="*/ 864242 h 1012408"/>
              <a:gd name="connsiteX2" fmla="*/ 296333 w 749300"/>
              <a:gd name="connsiteY2" fmla="*/ 521342 h 1012408"/>
              <a:gd name="connsiteX3" fmla="*/ 279400 w 749300"/>
              <a:gd name="connsiteY3" fmla="*/ 131875 h 1012408"/>
              <a:gd name="connsiteX4" fmla="*/ 207433 w 749300"/>
              <a:gd name="connsiteY4" fmla="*/ 642 h 1012408"/>
              <a:gd name="connsiteX5" fmla="*/ 359833 w 749300"/>
              <a:gd name="connsiteY5" fmla="*/ 174208 h 1012408"/>
              <a:gd name="connsiteX6" fmla="*/ 482600 w 749300"/>
              <a:gd name="connsiteY6" fmla="*/ 347775 h 1012408"/>
              <a:gd name="connsiteX7" fmla="*/ 592667 w 749300"/>
              <a:gd name="connsiteY7" fmla="*/ 512875 h 1012408"/>
              <a:gd name="connsiteX8" fmla="*/ 749300 w 749300"/>
              <a:gd name="connsiteY8" fmla="*/ 584842 h 101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300" h="1012408">
                <a:moveTo>
                  <a:pt x="0" y="1012408"/>
                </a:moveTo>
                <a:cubicBezTo>
                  <a:pt x="85372" y="979247"/>
                  <a:pt x="170744" y="946086"/>
                  <a:pt x="220133" y="864242"/>
                </a:cubicBezTo>
                <a:cubicBezTo>
                  <a:pt x="269522" y="782398"/>
                  <a:pt x="286455" y="643403"/>
                  <a:pt x="296333" y="521342"/>
                </a:cubicBezTo>
                <a:cubicBezTo>
                  <a:pt x="306211" y="399281"/>
                  <a:pt x="294217" y="218658"/>
                  <a:pt x="279400" y="131875"/>
                </a:cubicBezTo>
                <a:cubicBezTo>
                  <a:pt x="264583" y="45092"/>
                  <a:pt x="194028" y="-6413"/>
                  <a:pt x="207433" y="642"/>
                </a:cubicBezTo>
                <a:cubicBezTo>
                  <a:pt x="220838" y="7697"/>
                  <a:pt x="313972" y="116352"/>
                  <a:pt x="359833" y="174208"/>
                </a:cubicBezTo>
                <a:cubicBezTo>
                  <a:pt x="405694" y="232064"/>
                  <a:pt x="443794" y="291331"/>
                  <a:pt x="482600" y="347775"/>
                </a:cubicBezTo>
                <a:cubicBezTo>
                  <a:pt x="521406" y="404219"/>
                  <a:pt x="548217" y="473364"/>
                  <a:pt x="592667" y="512875"/>
                </a:cubicBezTo>
                <a:cubicBezTo>
                  <a:pt x="637117" y="552386"/>
                  <a:pt x="704850" y="577787"/>
                  <a:pt x="749300" y="584842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AA78D6A0-2067-4573-9360-4096F2727D53}"/>
              </a:ext>
            </a:extLst>
          </p:cNvPr>
          <p:cNvSpPr/>
          <p:nvPr/>
        </p:nvSpPr>
        <p:spPr>
          <a:xfrm>
            <a:off x="7691967" y="2900464"/>
            <a:ext cx="2404533" cy="672469"/>
          </a:xfrm>
          <a:custGeom>
            <a:avLst/>
            <a:gdLst>
              <a:gd name="connsiteX0" fmla="*/ 0 w 2404533"/>
              <a:gd name="connsiteY0" fmla="*/ 672469 h 672469"/>
              <a:gd name="connsiteX1" fmla="*/ 203200 w 2404533"/>
              <a:gd name="connsiteY1" fmla="*/ 621669 h 672469"/>
              <a:gd name="connsiteX2" fmla="*/ 381000 w 2404533"/>
              <a:gd name="connsiteY2" fmla="*/ 528536 h 672469"/>
              <a:gd name="connsiteX3" fmla="*/ 690033 w 2404533"/>
              <a:gd name="connsiteY3" fmla="*/ 511603 h 672469"/>
              <a:gd name="connsiteX4" fmla="*/ 1003300 w 2404533"/>
              <a:gd name="connsiteY4" fmla="*/ 359203 h 672469"/>
              <a:gd name="connsiteX5" fmla="*/ 1168400 w 2404533"/>
              <a:gd name="connsiteY5" fmla="*/ 29003 h 672469"/>
              <a:gd name="connsiteX6" fmla="*/ 1193800 w 2404533"/>
              <a:gd name="connsiteY6" fmla="*/ 20536 h 672469"/>
              <a:gd name="connsiteX7" fmla="*/ 1629833 w 2404533"/>
              <a:gd name="connsiteY7" fmla="*/ 62869 h 672469"/>
              <a:gd name="connsiteX8" fmla="*/ 2247900 w 2404533"/>
              <a:gd name="connsiteY8" fmla="*/ 143303 h 672469"/>
              <a:gd name="connsiteX9" fmla="*/ 2404533 w 2404533"/>
              <a:gd name="connsiteY9" fmla="*/ 172936 h 67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4533" h="672469">
                <a:moveTo>
                  <a:pt x="0" y="672469"/>
                </a:moveTo>
                <a:cubicBezTo>
                  <a:pt x="69850" y="659063"/>
                  <a:pt x="139700" y="645658"/>
                  <a:pt x="203200" y="621669"/>
                </a:cubicBezTo>
                <a:cubicBezTo>
                  <a:pt x="266700" y="597680"/>
                  <a:pt x="299861" y="546880"/>
                  <a:pt x="381000" y="528536"/>
                </a:cubicBezTo>
                <a:cubicBezTo>
                  <a:pt x="462139" y="510192"/>
                  <a:pt x="586316" y="539825"/>
                  <a:pt x="690033" y="511603"/>
                </a:cubicBezTo>
                <a:cubicBezTo>
                  <a:pt x="793750" y="483381"/>
                  <a:pt x="923572" y="439636"/>
                  <a:pt x="1003300" y="359203"/>
                </a:cubicBezTo>
                <a:cubicBezTo>
                  <a:pt x="1083028" y="278770"/>
                  <a:pt x="1136650" y="85448"/>
                  <a:pt x="1168400" y="29003"/>
                </a:cubicBezTo>
                <a:cubicBezTo>
                  <a:pt x="1200150" y="-27442"/>
                  <a:pt x="1116895" y="14892"/>
                  <a:pt x="1193800" y="20536"/>
                </a:cubicBezTo>
                <a:cubicBezTo>
                  <a:pt x="1270705" y="26180"/>
                  <a:pt x="1454150" y="42408"/>
                  <a:pt x="1629833" y="62869"/>
                </a:cubicBezTo>
                <a:cubicBezTo>
                  <a:pt x="1805516" y="83330"/>
                  <a:pt x="2118783" y="124959"/>
                  <a:pt x="2247900" y="143303"/>
                </a:cubicBezTo>
                <a:cubicBezTo>
                  <a:pt x="2377017" y="161647"/>
                  <a:pt x="2377016" y="137658"/>
                  <a:pt x="2404533" y="172936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645C4C9F-DB5C-4071-94F8-4CFFF723BDCF}"/>
              </a:ext>
            </a:extLst>
          </p:cNvPr>
          <p:cNvSpPr/>
          <p:nvPr/>
        </p:nvSpPr>
        <p:spPr>
          <a:xfrm>
            <a:off x="10090150" y="3073400"/>
            <a:ext cx="1358900" cy="3353162"/>
          </a:xfrm>
          <a:custGeom>
            <a:avLst/>
            <a:gdLst>
              <a:gd name="connsiteX0" fmla="*/ 0 w 1358900"/>
              <a:gd name="connsiteY0" fmla="*/ 0 h 3353162"/>
              <a:gd name="connsiteX1" fmla="*/ 317500 w 1358900"/>
              <a:gd name="connsiteY1" fmla="*/ 107950 h 3353162"/>
              <a:gd name="connsiteX2" fmla="*/ 533400 w 1358900"/>
              <a:gd name="connsiteY2" fmla="*/ 254000 h 3353162"/>
              <a:gd name="connsiteX3" fmla="*/ 647700 w 1358900"/>
              <a:gd name="connsiteY3" fmla="*/ 438150 h 3353162"/>
              <a:gd name="connsiteX4" fmla="*/ 641350 w 1358900"/>
              <a:gd name="connsiteY4" fmla="*/ 762000 h 3353162"/>
              <a:gd name="connsiteX5" fmla="*/ 457200 w 1358900"/>
              <a:gd name="connsiteY5" fmla="*/ 1200150 h 3353162"/>
              <a:gd name="connsiteX6" fmla="*/ 254000 w 1358900"/>
              <a:gd name="connsiteY6" fmla="*/ 1771650 h 3353162"/>
              <a:gd name="connsiteX7" fmla="*/ 190500 w 1358900"/>
              <a:gd name="connsiteY7" fmla="*/ 2260600 h 3353162"/>
              <a:gd name="connsiteX8" fmla="*/ 177800 w 1358900"/>
              <a:gd name="connsiteY8" fmla="*/ 2692400 h 3353162"/>
              <a:gd name="connsiteX9" fmla="*/ 279400 w 1358900"/>
              <a:gd name="connsiteY9" fmla="*/ 2984500 h 3353162"/>
              <a:gd name="connsiteX10" fmla="*/ 438150 w 1358900"/>
              <a:gd name="connsiteY10" fmla="*/ 3219450 h 3353162"/>
              <a:gd name="connsiteX11" fmla="*/ 800100 w 1358900"/>
              <a:gd name="connsiteY11" fmla="*/ 3352800 h 3353162"/>
              <a:gd name="connsiteX12" fmla="*/ 1358900 w 1358900"/>
              <a:gd name="connsiteY12" fmla="*/ 3181350 h 335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8900" h="3353162">
                <a:moveTo>
                  <a:pt x="0" y="0"/>
                </a:moveTo>
                <a:cubicBezTo>
                  <a:pt x="114300" y="32808"/>
                  <a:pt x="228600" y="65617"/>
                  <a:pt x="317500" y="107950"/>
                </a:cubicBezTo>
                <a:cubicBezTo>
                  <a:pt x="406400" y="150283"/>
                  <a:pt x="478367" y="198967"/>
                  <a:pt x="533400" y="254000"/>
                </a:cubicBezTo>
                <a:cubicBezTo>
                  <a:pt x="588433" y="309033"/>
                  <a:pt x="629708" y="353483"/>
                  <a:pt x="647700" y="438150"/>
                </a:cubicBezTo>
                <a:cubicBezTo>
                  <a:pt x="665692" y="522817"/>
                  <a:pt x="673100" y="635000"/>
                  <a:pt x="641350" y="762000"/>
                </a:cubicBezTo>
                <a:cubicBezTo>
                  <a:pt x="609600" y="889000"/>
                  <a:pt x="521758" y="1031875"/>
                  <a:pt x="457200" y="1200150"/>
                </a:cubicBezTo>
                <a:cubicBezTo>
                  <a:pt x="392642" y="1368425"/>
                  <a:pt x="298450" y="1594908"/>
                  <a:pt x="254000" y="1771650"/>
                </a:cubicBezTo>
                <a:cubicBezTo>
                  <a:pt x="209550" y="1948392"/>
                  <a:pt x="203200" y="2107142"/>
                  <a:pt x="190500" y="2260600"/>
                </a:cubicBezTo>
                <a:cubicBezTo>
                  <a:pt x="177800" y="2414058"/>
                  <a:pt x="162983" y="2571750"/>
                  <a:pt x="177800" y="2692400"/>
                </a:cubicBezTo>
                <a:cubicBezTo>
                  <a:pt x="192617" y="2813050"/>
                  <a:pt x="236008" y="2896658"/>
                  <a:pt x="279400" y="2984500"/>
                </a:cubicBezTo>
                <a:cubicBezTo>
                  <a:pt x="322792" y="3072342"/>
                  <a:pt x="351367" y="3158067"/>
                  <a:pt x="438150" y="3219450"/>
                </a:cubicBezTo>
                <a:cubicBezTo>
                  <a:pt x="524933" y="3280833"/>
                  <a:pt x="646642" y="3359150"/>
                  <a:pt x="800100" y="3352800"/>
                </a:cubicBezTo>
                <a:cubicBezTo>
                  <a:pt x="953558" y="3346450"/>
                  <a:pt x="1358900" y="3181350"/>
                  <a:pt x="1358900" y="3181350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hlinkClick r:id="rId11" action="ppaction://hlinksldjump"/>
          </p:cNvPr>
          <p:cNvSpPr txBox="1"/>
          <p:nvPr/>
        </p:nvSpPr>
        <p:spPr>
          <a:xfrm>
            <a:off x="7850154" y="2800725"/>
            <a:ext cx="278356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9" name="CasellaDiTesto 28">
            <a:hlinkClick r:id="rId12" action="ppaction://hlinksldjump"/>
          </p:cNvPr>
          <p:cNvSpPr txBox="1"/>
          <p:nvPr/>
        </p:nvSpPr>
        <p:spPr>
          <a:xfrm>
            <a:off x="7544362" y="3167618"/>
            <a:ext cx="313425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0" name="CasellaDiTesto 19">
            <a:hlinkClick r:id="rId13" action="ppaction://hlinksldjump"/>
          </p:cNvPr>
          <p:cNvSpPr txBox="1"/>
          <p:nvPr/>
        </p:nvSpPr>
        <p:spPr>
          <a:xfrm>
            <a:off x="8108801" y="2336198"/>
            <a:ext cx="313425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CasellaDiTesto 24">
            <a:hlinkClick r:id="rId14" action="ppaction://hlinksldjump"/>
            <a:extLst>
              <a:ext uri="{FF2B5EF4-FFF2-40B4-BE49-F238E27FC236}">
                <a16:creationId xmlns:a16="http://schemas.microsoft.com/office/drawing/2014/main" id="{3D0F1E69-0451-4A96-8598-FF189A7CAA4B}"/>
              </a:ext>
            </a:extLst>
          </p:cNvPr>
          <p:cNvSpPr txBox="1"/>
          <p:nvPr/>
        </p:nvSpPr>
        <p:spPr>
          <a:xfrm>
            <a:off x="8422226" y="1873058"/>
            <a:ext cx="313425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58471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10133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5" name="CasellaDiTesto 14"/>
          <p:cNvSpPr txBox="1"/>
          <p:nvPr/>
        </p:nvSpPr>
        <p:spPr>
          <a:xfrm>
            <a:off x="4786493" y="6498091"/>
            <a:ext cx="31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743822" y="4810535"/>
            <a:ext cx="104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226423" y="1379802"/>
            <a:ext cx="3544388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b="1" dirty="0"/>
              <a:t>SBARCO ALLA MARINELLA</a:t>
            </a:r>
          </a:p>
          <a:p>
            <a:pPr>
              <a:spcAft>
                <a:spcPts val="600"/>
              </a:spcAft>
            </a:pPr>
            <a:r>
              <a:rPr lang="it-IT" dirty="0"/>
              <a:t>Si ipotizza di realizzare un approdo per permettere l’accosto di piccole imbarcazioni e consentire lo sbarco sull’isola in sicurezza.</a:t>
            </a:r>
          </a:p>
          <a:p>
            <a:pPr>
              <a:spcAft>
                <a:spcPts val="600"/>
              </a:spcAft>
            </a:pPr>
            <a:r>
              <a:rPr lang="it-IT" dirty="0"/>
              <a:t>In corrispondenza della grotta il progetto prevede la realizzazione di un punto di accoglienza con servizi.</a:t>
            </a:r>
          </a:p>
          <a:p>
            <a:pPr>
              <a:spcAft>
                <a:spcPts val="600"/>
              </a:spcAft>
            </a:pPr>
            <a:endParaRPr lang="it-IT" dirty="0"/>
          </a:p>
          <a:p>
            <a:pPr marL="3429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it-IT" b="1" dirty="0"/>
              <a:t>SALITA</a:t>
            </a:r>
          </a:p>
          <a:p>
            <a:pPr>
              <a:spcAft>
                <a:spcPts val="600"/>
              </a:spcAft>
            </a:pPr>
            <a:r>
              <a:rPr lang="it-IT" dirty="0"/>
              <a:t>Il percorso di risalita verso il carcere sarà riqualificato e sono previsti interventi di consolidamento delle falesie sovrastanti.</a:t>
            </a:r>
          </a:p>
        </p:txBody>
      </p:sp>
      <p:pic>
        <p:nvPicPr>
          <p:cNvPr id="18" name="Immagine 17" descr="IMG_5227.JPG">
            <a:extLst>
              <a:ext uri="{FF2B5EF4-FFF2-40B4-BE49-F238E27FC236}">
                <a16:creationId xmlns:a16="http://schemas.microsoft.com/office/drawing/2014/main" id="{AB63AFB3-0DDF-BE4C-B53E-8BD866E349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68929" y="1656286"/>
            <a:ext cx="2769224" cy="2076918"/>
          </a:xfrm>
          <a:prstGeom prst="rect">
            <a:avLst/>
          </a:prstGeom>
        </p:spPr>
      </p:pic>
      <p:pic>
        <p:nvPicPr>
          <p:cNvPr id="22" name="Immagine 21" descr="721e0715-7629-403f-849a-f26c2ef43066 2.jpg">
            <a:extLst>
              <a:ext uri="{FF2B5EF4-FFF2-40B4-BE49-F238E27FC236}">
                <a16:creationId xmlns:a16="http://schemas.microsoft.com/office/drawing/2014/main" id="{121DA1E2-4620-4E4A-9383-6E7C5D2A2E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617" y="5405011"/>
            <a:ext cx="3471636" cy="1443568"/>
          </a:xfrm>
          <a:prstGeom prst="rect">
            <a:avLst/>
          </a:prstGeom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F92A319D-688F-4000-A628-5A01CF56896E}"/>
              </a:ext>
            </a:extLst>
          </p:cNvPr>
          <p:cNvSpPr/>
          <p:nvPr/>
        </p:nvSpPr>
        <p:spPr>
          <a:xfrm>
            <a:off x="4063628" y="2930935"/>
            <a:ext cx="2969176" cy="3759200"/>
          </a:xfrm>
          <a:custGeom>
            <a:avLst/>
            <a:gdLst>
              <a:gd name="connsiteX0" fmla="*/ 135554 w 2969176"/>
              <a:gd name="connsiteY0" fmla="*/ 3759200 h 3759200"/>
              <a:gd name="connsiteX1" fmla="*/ 46654 w 2969176"/>
              <a:gd name="connsiteY1" fmla="*/ 3619500 h 3759200"/>
              <a:gd name="connsiteX2" fmla="*/ 2204 w 2969176"/>
              <a:gd name="connsiteY2" fmla="*/ 3486150 h 3759200"/>
              <a:gd name="connsiteX3" fmla="*/ 14904 w 2969176"/>
              <a:gd name="connsiteY3" fmla="*/ 3422650 h 3759200"/>
              <a:gd name="connsiteX4" fmla="*/ 84754 w 2969176"/>
              <a:gd name="connsiteY4" fmla="*/ 3422650 h 3759200"/>
              <a:gd name="connsiteX5" fmla="*/ 148254 w 2969176"/>
              <a:gd name="connsiteY5" fmla="*/ 3454400 h 3759200"/>
              <a:gd name="connsiteX6" fmla="*/ 332404 w 2969176"/>
              <a:gd name="connsiteY6" fmla="*/ 3524250 h 3759200"/>
              <a:gd name="connsiteX7" fmla="*/ 491154 w 2969176"/>
              <a:gd name="connsiteY7" fmla="*/ 3549650 h 3759200"/>
              <a:gd name="connsiteX8" fmla="*/ 656254 w 2969176"/>
              <a:gd name="connsiteY8" fmla="*/ 3562350 h 3759200"/>
              <a:gd name="connsiteX9" fmla="*/ 757854 w 2969176"/>
              <a:gd name="connsiteY9" fmla="*/ 3536950 h 3759200"/>
              <a:gd name="connsiteX10" fmla="*/ 795954 w 2969176"/>
              <a:gd name="connsiteY10" fmla="*/ 3486150 h 3759200"/>
              <a:gd name="connsiteX11" fmla="*/ 776904 w 2969176"/>
              <a:gd name="connsiteY11" fmla="*/ 3435350 h 3759200"/>
              <a:gd name="connsiteX12" fmla="*/ 611804 w 2969176"/>
              <a:gd name="connsiteY12" fmla="*/ 3244850 h 3759200"/>
              <a:gd name="connsiteX13" fmla="*/ 548304 w 2969176"/>
              <a:gd name="connsiteY13" fmla="*/ 3117850 h 3759200"/>
              <a:gd name="connsiteX14" fmla="*/ 510204 w 2969176"/>
              <a:gd name="connsiteY14" fmla="*/ 2984500 h 3759200"/>
              <a:gd name="connsiteX15" fmla="*/ 535604 w 2969176"/>
              <a:gd name="connsiteY15" fmla="*/ 2711450 h 3759200"/>
              <a:gd name="connsiteX16" fmla="*/ 567354 w 2969176"/>
              <a:gd name="connsiteY16" fmla="*/ 2552700 h 3759200"/>
              <a:gd name="connsiteX17" fmla="*/ 529254 w 2969176"/>
              <a:gd name="connsiteY17" fmla="*/ 2387600 h 3759200"/>
              <a:gd name="connsiteX18" fmla="*/ 561004 w 2969176"/>
              <a:gd name="connsiteY18" fmla="*/ 2311400 h 3759200"/>
              <a:gd name="connsiteX19" fmla="*/ 637204 w 2969176"/>
              <a:gd name="connsiteY19" fmla="*/ 2286000 h 3759200"/>
              <a:gd name="connsiteX20" fmla="*/ 878504 w 2969176"/>
              <a:gd name="connsiteY20" fmla="*/ 2336800 h 3759200"/>
              <a:gd name="connsiteX21" fmla="*/ 1170604 w 2969176"/>
              <a:gd name="connsiteY21" fmla="*/ 2355850 h 3759200"/>
              <a:gd name="connsiteX22" fmla="*/ 1481754 w 2969176"/>
              <a:gd name="connsiteY22" fmla="*/ 2317750 h 3759200"/>
              <a:gd name="connsiteX23" fmla="*/ 1850054 w 2969176"/>
              <a:gd name="connsiteY23" fmla="*/ 2178050 h 3759200"/>
              <a:gd name="connsiteX24" fmla="*/ 2053254 w 2969176"/>
              <a:gd name="connsiteY24" fmla="*/ 2019300 h 3759200"/>
              <a:gd name="connsiteX25" fmla="*/ 2192954 w 2969176"/>
              <a:gd name="connsiteY25" fmla="*/ 1758950 h 3759200"/>
              <a:gd name="connsiteX26" fmla="*/ 2110404 w 2969176"/>
              <a:gd name="connsiteY26" fmla="*/ 1631950 h 3759200"/>
              <a:gd name="connsiteX27" fmla="*/ 1983404 w 2969176"/>
              <a:gd name="connsiteY27" fmla="*/ 1581150 h 3759200"/>
              <a:gd name="connsiteX28" fmla="*/ 1888154 w 2969176"/>
              <a:gd name="connsiteY28" fmla="*/ 1530350 h 3759200"/>
              <a:gd name="connsiteX29" fmla="*/ 1881804 w 2969176"/>
              <a:gd name="connsiteY29" fmla="*/ 1428750 h 3759200"/>
              <a:gd name="connsiteX30" fmla="*/ 2021504 w 2969176"/>
              <a:gd name="connsiteY30" fmla="*/ 1238250 h 3759200"/>
              <a:gd name="connsiteX31" fmla="*/ 2205654 w 2969176"/>
              <a:gd name="connsiteY31" fmla="*/ 958850 h 3759200"/>
              <a:gd name="connsiteX32" fmla="*/ 2421554 w 2969176"/>
              <a:gd name="connsiteY32" fmla="*/ 787400 h 3759200"/>
              <a:gd name="connsiteX33" fmla="*/ 2732704 w 2969176"/>
              <a:gd name="connsiteY33" fmla="*/ 495300 h 3759200"/>
              <a:gd name="connsiteX34" fmla="*/ 2954954 w 2969176"/>
              <a:gd name="connsiteY34" fmla="*/ 254000 h 3759200"/>
              <a:gd name="connsiteX35" fmla="*/ 2935904 w 2969176"/>
              <a:gd name="connsiteY35" fmla="*/ 95250 h 3759200"/>
              <a:gd name="connsiteX36" fmla="*/ 2847004 w 2969176"/>
              <a:gd name="connsiteY36" fmla="*/ 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69176" h="3759200">
                <a:moveTo>
                  <a:pt x="135554" y="3759200"/>
                </a:moveTo>
                <a:cubicBezTo>
                  <a:pt x="102216" y="3712104"/>
                  <a:pt x="68879" y="3665008"/>
                  <a:pt x="46654" y="3619500"/>
                </a:cubicBezTo>
                <a:cubicBezTo>
                  <a:pt x="24429" y="3573992"/>
                  <a:pt x="7496" y="3518958"/>
                  <a:pt x="2204" y="3486150"/>
                </a:cubicBezTo>
                <a:cubicBezTo>
                  <a:pt x="-3088" y="3453342"/>
                  <a:pt x="1146" y="3433233"/>
                  <a:pt x="14904" y="3422650"/>
                </a:cubicBezTo>
                <a:cubicBezTo>
                  <a:pt x="28662" y="3412067"/>
                  <a:pt x="62529" y="3417358"/>
                  <a:pt x="84754" y="3422650"/>
                </a:cubicBezTo>
                <a:cubicBezTo>
                  <a:pt x="106979" y="3427942"/>
                  <a:pt x="106979" y="3437467"/>
                  <a:pt x="148254" y="3454400"/>
                </a:cubicBezTo>
                <a:cubicBezTo>
                  <a:pt x="189529" y="3471333"/>
                  <a:pt x="275254" y="3508375"/>
                  <a:pt x="332404" y="3524250"/>
                </a:cubicBezTo>
                <a:cubicBezTo>
                  <a:pt x="389554" y="3540125"/>
                  <a:pt x="437179" y="3543300"/>
                  <a:pt x="491154" y="3549650"/>
                </a:cubicBezTo>
                <a:cubicBezTo>
                  <a:pt x="545129" y="3556000"/>
                  <a:pt x="611804" y="3564467"/>
                  <a:pt x="656254" y="3562350"/>
                </a:cubicBezTo>
                <a:cubicBezTo>
                  <a:pt x="700704" y="3560233"/>
                  <a:pt x="734571" y="3549650"/>
                  <a:pt x="757854" y="3536950"/>
                </a:cubicBezTo>
                <a:cubicBezTo>
                  <a:pt x="781137" y="3524250"/>
                  <a:pt x="792779" y="3503083"/>
                  <a:pt x="795954" y="3486150"/>
                </a:cubicBezTo>
                <a:cubicBezTo>
                  <a:pt x="799129" y="3469217"/>
                  <a:pt x="807596" y="3475567"/>
                  <a:pt x="776904" y="3435350"/>
                </a:cubicBezTo>
                <a:cubicBezTo>
                  <a:pt x="746212" y="3395133"/>
                  <a:pt x="649904" y="3297767"/>
                  <a:pt x="611804" y="3244850"/>
                </a:cubicBezTo>
                <a:cubicBezTo>
                  <a:pt x="573704" y="3191933"/>
                  <a:pt x="565237" y="3161242"/>
                  <a:pt x="548304" y="3117850"/>
                </a:cubicBezTo>
                <a:cubicBezTo>
                  <a:pt x="531371" y="3074458"/>
                  <a:pt x="512321" y="3052233"/>
                  <a:pt x="510204" y="2984500"/>
                </a:cubicBezTo>
                <a:cubicBezTo>
                  <a:pt x="508087" y="2916767"/>
                  <a:pt x="526079" y="2783417"/>
                  <a:pt x="535604" y="2711450"/>
                </a:cubicBezTo>
                <a:cubicBezTo>
                  <a:pt x="545129" y="2639483"/>
                  <a:pt x="568412" y="2606675"/>
                  <a:pt x="567354" y="2552700"/>
                </a:cubicBezTo>
                <a:cubicBezTo>
                  <a:pt x="566296" y="2498725"/>
                  <a:pt x="530312" y="2427817"/>
                  <a:pt x="529254" y="2387600"/>
                </a:cubicBezTo>
                <a:cubicBezTo>
                  <a:pt x="528196" y="2347383"/>
                  <a:pt x="543012" y="2328333"/>
                  <a:pt x="561004" y="2311400"/>
                </a:cubicBezTo>
                <a:cubicBezTo>
                  <a:pt x="578996" y="2294467"/>
                  <a:pt x="584287" y="2281767"/>
                  <a:pt x="637204" y="2286000"/>
                </a:cubicBezTo>
                <a:cubicBezTo>
                  <a:pt x="690121" y="2290233"/>
                  <a:pt x="789604" y="2325158"/>
                  <a:pt x="878504" y="2336800"/>
                </a:cubicBezTo>
                <a:cubicBezTo>
                  <a:pt x="967404" y="2348442"/>
                  <a:pt x="1070062" y="2359025"/>
                  <a:pt x="1170604" y="2355850"/>
                </a:cubicBezTo>
                <a:cubicBezTo>
                  <a:pt x="1271146" y="2352675"/>
                  <a:pt x="1368512" y="2347383"/>
                  <a:pt x="1481754" y="2317750"/>
                </a:cubicBezTo>
                <a:cubicBezTo>
                  <a:pt x="1594996" y="2288117"/>
                  <a:pt x="1754804" y="2227792"/>
                  <a:pt x="1850054" y="2178050"/>
                </a:cubicBezTo>
                <a:cubicBezTo>
                  <a:pt x="1945304" y="2128308"/>
                  <a:pt x="1996104" y="2089150"/>
                  <a:pt x="2053254" y="2019300"/>
                </a:cubicBezTo>
                <a:cubicBezTo>
                  <a:pt x="2110404" y="1949450"/>
                  <a:pt x="2183429" y="1823508"/>
                  <a:pt x="2192954" y="1758950"/>
                </a:cubicBezTo>
                <a:cubicBezTo>
                  <a:pt x="2202479" y="1694392"/>
                  <a:pt x="2145329" y="1661583"/>
                  <a:pt x="2110404" y="1631950"/>
                </a:cubicBezTo>
                <a:cubicBezTo>
                  <a:pt x="2075479" y="1602317"/>
                  <a:pt x="2020446" y="1598083"/>
                  <a:pt x="1983404" y="1581150"/>
                </a:cubicBezTo>
                <a:cubicBezTo>
                  <a:pt x="1946362" y="1564217"/>
                  <a:pt x="1905087" y="1555750"/>
                  <a:pt x="1888154" y="1530350"/>
                </a:cubicBezTo>
                <a:cubicBezTo>
                  <a:pt x="1871221" y="1504950"/>
                  <a:pt x="1859579" y="1477433"/>
                  <a:pt x="1881804" y="1428750"/>
                </a:cubicBezTo>
                <a:cubicBezTo>
                  <a:pt x="1904029" y="1380067"/>
                  <a:pt x="1967529" y="1316567"/>
                  <a:pt x="2021504" y="1238250"/>
                </a:cubicBezTo>
                <a:cubicBezTo>
                  <a:pt x="2075479" y="1159933"/>
                  <a:pt x="2138979" y="1033992"/>
                  <a:pt x="2205654" y="958850"/>
                </a:cubicBezTo>
                <a:cubicBezTo>
                  <a:pt x="2272329" y="883708"/>
                  <a:pt x="2333712" y="864658"/>
                  <a:pt x="2421554" y="787400"/>
                </a:cubicBezTo>
                <a:cubicBezTo>
                  <a:pt x="2509396" y="710142"/>
                  <a:pt x="2643804" y="584200"/>
                  <a:pt x="2732704" y="495300"/>
                </a:cubicBezTo>
                <a:cubicBezTo>
                  <a:pt x="2821604" y="406400"/>
                  <a:pt x="2921087" y="320675"/>
                  <a:pt x="2954954" y="254000"/>
                </a:cubicBezTo>
                <a:cubicBezTo>
                  <a:pt x="2988821" y="187325"/>
                  <a:pt x="2953896" y="137583"/>
                  <a:pt x="2935904" y="95250"/>
                </a:cubicBezTo>
                <a:cubicBezTo>
                  <a:pt x="2917912" y="52917"/>
                  <a:pt x="2839596" y="2117"/>
                  <a:pt x="2847004" y="0"/>
                </a:cubicBezTo>
              </a:path>
            </a:pathLst>
          </a:custGeom>
          <a:noFill/>
          <a:ln w="3175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esterni, roccia, pietra, megalite&#10;&#10;Descrizione generata automaticamente">
            <a:extLst>
              <a:ext uri="{FF2B5EF4-FFF2-40B4-BE49-F238E27FC236}">
                <a16:creationId xmlns:a16="http://schemas.microsoft.com/office/drawing/2014/main" id="{3921E7A5-B74B-4CBC-9646-384B30E304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083" y="4079357"/>
            <a:ext cx="2076917" cy="2769222"/>
          </a:xfrm>
          <a:prstGeom prst="rect">
            <a:avLst/>
          </a:prstGeom>
        </p:spPr>
      </p:pic>
      <p:sp>
        <p:nvSpPr>
          <p:cNvPr id="3" name="CasellaDiTesto 2">
            <a:hlinkClick r:id="rId6" action="ppaction://hlinksldjump"/>
            <a:extLst>
              <a:ext uri="{FF2B5EF4-FFF2-40B4-BE49-F238E27FC236}">
                <a16:creationId xmlns:a16="http://schemas.microsoft.com/office/drawing/2014/main" id="{BE3BFC78-39D6-4EB8-9565-DB427C6EFB85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69473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po 65">
            <a:extLst>
              <a:ext uri="{FF2B5EF4-FFF2-40B4-BE49-F238E27FC236}">
                <a16:creationId xmlns:a16="http://schemas.microsoft.com/office/drawing/2014/main" id="{04226F0B-4DAB-463F-A7FC-BED13E2BA420}"/>
              </a:ext>
            </a:extLst>
          </p:cNvPr>
          <p:cNvGrpSpPr/>
          <p:nvPr/>
        </p:nvGrpSpPr>
        <p:grpSpPr>
          <a:xfrm>
            <a:off x="6435636" y="1189081"/>
            <a:ext cx="5412740" cy="5518872"/>
            <a:chOff x="6435636" y="1189081"/>
            <a:chExt cx="5412740" cy="5518872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E9381605-8B74-426C-9CFD-B525504C6530}"/>
                </a:ext>
              </a:extLst>
            </p:cNvPr>
            <p:cNvGrpSpPr/>
            <p:nvPr/>
          </p:nvGrpSpPr>
          <p:grpSpPr>
            <a:xfrm>
              <a:off x="6435636" y="1189081"/>
              <a:ext cx="5412740" cy="5518872"/>
              <a:chOff x="6634683" y="1556326"/>
              <a:chExt cx="4468507" cy="4435106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352D0FEB-1A27-496E-8E26-C57BA228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4683" y="1556326"/>
                <a:ext cx="4468507" cy="443510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03C440FD-E9DA-4860-B2E9-E32081180C9F}"/>
                  </a:ext>
                </a:extLst>
              </p:cNvPr>
              <p:cNvGrpSpPr/>
              <p:nvPr/>
            </p:nvGrpSpPr>
            <p:grpSpPr>
              <a:xfrm>
                <a:off x="7416800" y="2948998"/>
                <a:ext cx="2187575" cy="1666811"/>
                <a:chOff x="7419975" y="2980748"/>
                <a:chExt cx="2187575" cy="1666811"/>
              </a:xfrm>
            </p:grpSpPr>
            <p:cxnSp>
              <p:nvCxnSpPr>
                <p:cNvPr id="7" name="Connettore diritto 6">
                  <a:extLst>
                    <a:ext uri="{FF2B5EF4-FFF2-40B4-BE49-F238E27FC236}">
                      <a16:creationId xmlns:a16="http://schemas.microsoft.com/office/drawing/2014/main" id="{A7A9A7F4-C058-4D24-B6D0-EBF657B984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9975" y="3676650"/>
                  <a:ext cx="735734" cy="396586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ttore diritto 16">
                  <a:extLst>
                    <a:ext uri="{FF2B5EF4-FFF2-40B4-BE49-F238E27FC236}">
                      <a16:creationId xmlns:a16="http://schemas.microsoft.com/office/drawing/2014/main" id="{274F6D46-8560-4E68-94C9-1B52DFF7E89E}"/>
                    </a:ext>
                  </a:extLst>
                </p:cNvPr>
                <p:cNvCxnSpPr>
                  <a:cxnSpLocks/>
                  <a:stCxn id="3" idx="4"/>
                </p:cNvCxnSpPr>
                <p:nvPr/>
              </p:nvCxnSpPr>
              <p:spPr>
                <a:xfrm>
                  <a:off x="8449134" y="4207167"/>
                  <a:ext cx="364665" cy="184724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ttore diritto 27">
                  <a:extLst>
                    <a:ext uri="{FF2B5EF4-FFF2-40B4-BE49-F238E27FC236}">
                      <a16:creationId xmlns:a16="http://schemas.microsoft.com/office/drawing/2014/main" id="{9F768EC1-993A-4FC3-8945-833704C75BB0}"/>
                    </a:ext>
                  </a:extLst>
                </p:cNvPr>
                <p:cNvCxnSpPr>
                  <a:cxnSpLocks/>
                  <a:stCxn id="32" idx="4"/>
                </p:cNvCxnSpPr>
                <p:nvPr/>
              </p:nvCxnSpPr>
              <p:spPr>
                <a:xfrm>
                  <a:off x="9096506" y="4515953"/>
                  <a:ext cx="248390" cy="131606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diritto 28">
                  <a:extLst>
                    <a:ext uri="{FF2B5EF4-FFF2-40B4-BE49-F238E27FC236}">
                      <a16:creationId xmlns:a16="http://schemas.microsoft.com/office/drawing/2014/main" id="{C8002C7D-985A-43E8-B67C-FA18DD5F0E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9975" y="3000087"/>
                  <a:ext cx="425450" cy="676563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ttore diritto 30">
                  <a:extLst>
                    <a:ext uri="{FF2B5EF4-FFF2-40B4-BE49-F238E27FC236}">
                      <a16:creationId xmlns:a16="http://schemas.microsoft.com/office/drawing/2014/main" id="{DC24D236-BE4A-4AB1-BA36-D8A87903AF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45425" y="2980748"/>
                  <a:ext cx="434975" cy="22282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diritto 35">
                  <a:extLst>
                    <a:ext uri="{FF2B5EF4-FFF2-40B4-BE49-F238E27FC236}">
                      <a16:creationId xmlns:a16="http://schemas.microsoft.com/office/drawing/2014/main" id="{376ADE3B-155F-43DB-88DC-51E3919DC3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29600" y="3203575"/>
                  <a:ext cx="50800" cy="23653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diritto 37">
                  <a:extLst>
                    <a:ext uri="{FF2B5EF4-FFF2-40B4-BE49-F238E27FC236}">
                      <a16:creationId xmlns:a16="http://schemas.microsoft.com/office/drawing/2014/main" id="{4F0D49E6-CEA4-4CEE-ABDA-18F5504A7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28301" y="3426402"/>
                  <a:ext cx="1379249" cy="723323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0DAC23BD-DD4E-48C8-8FFC-D774A8678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14694" y="4392501"/>
              <a:ext cx="325144" cy="60368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9265CE70-5E13-4D9A-92D0-0B5658C3E2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9244" y="3484401"/>
              <a:ext cx="369971" cy="63606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2917FE5A-00A9-4271-947D-31F0E28EC3FE}"/>
                </a:ext>
              </a:extLst>
            </p:cNvPr>
            <p:cNvSpPr/>
            <p:nvPr/>
          </p:nvSpPr>
          <p:spPr>
            <a:xfrm rot="1803436">
              <a:off x="7254003" y="2874553"/>
              <a:ext cx="250682" cy="6746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Corda 52">
              <a:extLst>
                <a:ext uri="{FF2B5EF4-FFF2-40B4-BE49-F238E27FC236}">
                  <a16:creationId xmlns:a16="http://schemas.microsoft.com/office/drawing/2014/main" id="{6DF8B006-1646-48AA-BBE9-EBAD67DC24E3}"/>
                </a:ext>
              </a:extLst>
            </p:cNvPr>
            <p:cNvSpPr/>
            <p:nvPr/>
          </p:nvSpPr>
          <p:spPr>
            <a:xfrm rot="8115337">
              <a:off x="8521445" y="1816965"/>
              <a:ext cx="2515213" cy="2548385"/>
            </a:xfrm>
            <a:custGeom>
              <a:avLst/>
              <a:gdLst>
                <a:gd name="connsiteX0" fmla="*/ 2486528 w 2691438"/>
                <a:gd name="connsiteY0" fmla="*/ 1952168 h 2551146"/>
                <a:gd name="connsiteX1" fmla="*/ 1161044 w 2691438"/>
                <a:gd name="connsiteY1" fmla="*/ 2539078 h 2551146"/>
                <a:gd name="connsiteX2" fmla="*/ 44524 w 2691438"/>
                <a:gd name="connsiteY2" fmla="*/ 1600973 h 2551146"/>
                <a:gd name="connsiteX3" fmla="*/ 574931 w 2691438"/>
                <a:gd name="connsiteY3" fmla="*/ 229965 h 2551146"/>
                <a:gd name="connsiteX4" fmla="*/ 2016635 w 2691438"/>
                <a:gd name="connsiteY4" fmla="*/ 169832 h 2551146"/>
                <a:gd name="connsiteX5" fmla="*/ 2486528 w 2691438"/>
                <a:gd name="connsiteY5" fmla="*/ 1952168 h 2551146"/>
                <a:gd name="connsiteX0" fmla="*/ 2486607 w 2486607"/>
                <a:gd name="connsiteY0" fmla="*/ 1967792 h 2566806"/>
                <a:gd name="connsiteX1" fmla="*/ 1161123 w 2486607"/>
                <a:gd name="connsiteY1" fmla="*/ 2554702 h 2566806"/>
                <a:gd name="connsiteX2" fmla="*/ 44603 w 2486607"/>
                <a:gd name="connsiteY2" fmla="*/ 1616597 h 2566806"/>
                <a:gd name="connsiteX3" fmla="*/ 575010 w 2486607"/>
                <a:gd name="connsiteY3" fmla="*/ 245589 h 2566806"/>
                <a:gd name="connsiteX4" fmla="*/ 1975757 w 2486607"/>
                <a:gd name="connsiteY4" fmla="*/ 158414 h 2566806"/>
                <a:gd name="connsiteX5" fmla="*/ 2486607 w 2486607"/>
                <a:gd name="connsiteY5" fmla="*/ 1967792 h 2566806"/>
                <a:gd name="connsiteX0" fmla="*/ 2456843 w 2456843"/>
                <a:gd name="connsiteY0" fmla="*/ 1967792 h 2565521"/>
                <a:gd name="connsiteX1" fmla="*/ 1131359 w 2456843"/>
                <a:gd name="connsiteY1" fmla="*/ 2554702 h 2565521"/>
                <a:gd name="connsiteX2" fmla="*/ 48717 w 2456843"/>
                <a:gd name="connsiteY2" fmla="*/ 1582415 h 2565521"/>
                <a:gd name="connsiteX3" fmla="*/ 545246 w 2456843"/>
                <a:gd name="connsiteY3" fmla="*/ 245589 h 2565521"/>
                <a:gd name="connsiteX4" fmla="*/ 1945993 w 2456843"/>
                <a:gd name="connsiteY4" fmla="*/ 158414 h 2565521"/>
                <a:gd name="connsiteX5" fmla="*/ 2456843 w 2456843"/>
                <a:gd name="connsiteY5" fmla="*/ 1967792 h 2565521"/>
                <a:gd name="connsiteX0" fmla="*/ 2456843 w 2456843"/>
                <a:gd name="connsiteY0" fmla="*/ 1984435 h 2582164"/>
                <a:gd name="connsiteX1" fmla="*/ 1131359 w 2456843"/>
                <a:gd name="connsiteY1" fmla="*/ 2571345 h 2582164"/>
                <a:gd name="connsiteX2" fmla="*/ 48717 w 2456843"/>
                <a:gd name="connsiteY2" fmla="*/ 1599058 h 2582164"/>
                <a:gd name="connsiteX3" fmla="*/ 545246 w 2456843"/>
                <a:gd name="connsiteY3" fmla="*/ 262232 h 2582164"/>
                <a:gd name="connsiteX4" fmla="*/ 1918647 w 2456843"/>
                <a:gd name="connsiteY4" fmla="*/ 147955 h 2582164"/>
                <a:gd name="connsiteX5" fmla="*/ 2456843 w 2456843"/>
                <a:gd name="connsiteY5" fmla="*/ 1984435 h 2582164"/>
                <a:gd name="connsiteX0" fmla="*/ 2456843 w 2456843"/>
                <a:gd name="connsiteY0" fmla="*/ 1952821 h 2550550"/>
                <a:gd name="connsiteX1" fmla="*/ 1131359 w 2456843"/>
                <a:gd name="connsiteY1" fmla="*/ 2539731 h 2550550"/>
                <a:gd name="connsiteX2" fmla="*/ 48717 w 2456843"/>
                <a:gd name="connsiteY2" fmla="*/ 1567444 h 2550550"/>
                <a:gd name="connsiteX3" fmla="*/ 545246 w 2456843"/>
                <a:gd name="connsiteY3" fmla="*/ 230618 h 2550550"/>
                <a:gd name="connsiteX4" fmla="*/ 1918647 w 2456843"/>
                <a:gd name="connsiteY4" fmla="*/ 116341 h 2550550"/>
                <a:gd name="connsiteX5" fmla="*/ 2456843 w 2456843"/>
                <a:gd name="connsiteY5" fmla="*/ 1952821 h 2550550"/>
                <a:gd name="connsiteX0" fmla="*/ 2456842 w 2456842"/>
                <a:gd name="connsiteY0" fmla="*/ 1952821 h 2550550"/>
                <a:gd name="connsiteX1" fmla="*/ 1131359 w 2456842"/>
                <a:gd name="connsiteY1" fmla="*/ 2539731 h 2550550"/>
                <a:gd name="connsiteX2" fmla="*/ 48717 w 2456842"/>
                <a:gd name="connsiteY2" fmla="*/ 1567444 h 2550550"/>
                <a:gd name="connsiteX3" fmla="*/ 545246 w 2456842"/>
                <a:gd name="connsiteY3" fmla="*/ 230618 h 2550550"/>
                <a:gd name="connsiteX4" fmla="*/ 1918647 w 2456842"/>
                <a:gd name="connsiteY4" fmla="*/ 116341 h 2550550"/>
                <a:gd name="connsiteX5" fmla="*/ 2456842 w 2456842"/>
                <a:gd name="connsiteY5" fmla="*/ 1952821 h 2550550"/>
                <a:gd name="connsiteX0" fmla="*/ 2456842 w 2456842"/>
                <a:gd name="connsiteY0" fmla="*/ 1952821 h 2548613"/>
                <a:gd name="connsiteX1" fmla="*/ 1131359 w 2456842"/>
                <a:gd name="connsiteY1" fmla="*/ 2539731 h 2548613"/>
                <a:gd name="connsiteX2" fmla="*/ 48717 w 2456842"/>
                <a:gd name="connsiteY2" fmla="*/ 1567444 h 2548613"/>
                <a:gd name="connsiteX3" fmla="*/ 545246 w 2456842"/>
                <a:gd name="connsiteY3" fmla="*/ 230618 h 2548613"/>
                <a:gd name="connsiteX4" fmla="*/ 1918647 w 2456842"/>
                <a:gd name="connsiteY4" fmla="*/ 116341 h 2548613"/>
                <a:gd name="connsiteX5" fmla="*/ 2456842 w 2456842"/>
                <a:gd name="connsiteY5" fmla="*/ 1952821 h 2548613"/>
                <a:gd name="connsiteX0" fmla="*/ 2467730 w 2467730"/>
                <a:gd name="connsiteY0" fmla="*/ 1977917 h 2550308"/>
                <a:gd name="connsiteX1" fmla="*/ 1131359 w 2467730"/>
                <a:gd name="connsiteY1" fmla="*/ 2539731 h 2550308"/>
                <a:gd name="connsiteX2" fmla="*/ 48717 w 2467730"/>
                <a:gd name="connsiteY2" fmla="*/ 1567444 h 2550308"/>
                <a:gd name="connsiteX3" fmla="*/ 545246 w 2467730"/>
                <a:gd name="connsiteY3" fmla="*/ 230618 h 2550308"/>
                <a:gd name="connsiteX4" fmla="*/ 1918647 w 2467730"/>
                <a:gd name="connsiteY4" fmla="*/ 116341 h 2550308"/>
                <a:gd name="connsiteX5" fmla="*/ 2467730 w 2467730"/>
                <a:gd name="connsiteY5" fmla="*/ 1977917 h 2550308"/>
                <a:gd name="connsiteX0" fmla="*/ 2467730 w 2467730"/>
                <a:gd name="connsiteY0" fmla="*/ 1977917 h 2548385"/>
                <a:gd name="connsiteX1" fmla="*/ 1131359 w 2467730"/>
                <a:gd name="connsiteY1" fmla="*/ 2539731 h 2548385"/>
                <a:gd name="connsiteX2" fmla="*/ 48717 w 2467730"/>
                <a:gd name="connsiteY2" fmla="*/ 1567444 h 2548385"/>
                <a:gd name="connsiteX3" fmla="*/ 545246 w 2467730"/>
                <a:gd name="connsiteY3" fmla="*/ 230618 h 2548385"/>
                <a:gd name="connsiteX4" fmla="*/ 1918647 w 2467730"/>
                <a:gd name="connsiteY4" fmla="*/ 116341 h 2548385"/>
                <a:gd name="connsiteX5" fmla="*/ 2467730 w 2467730"/>
                <a:gd name="connsiteY5" fmla="*/ 1977917 h 25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7730" h="2548385">
                  <a:moveTo>
                    <a:pt x="2467730" y="1977917"/>
                  </a:moveTo>
                  <a:cubicBezTo>
                    <a:pt x="2117568" y="2257023"/>
                    <a:pt x="1534528" y="2608143"/>
                    <a:pt x="1131359" y="2539731"/>
                  </a:cubicBezTo>
                  <a:cubicBezTo>
                    <a:pt x="728190" y="2471319"/>
                    <a:pt x="187202" y="2064986"/>
                    <a:pt x="48717" y="1567444"/>
                  </a:cubicBezTo>
                  <a:cubicBezTo>
                    <a:pt x="-95243" y="1050231"/>
                    <a:pt x="82659" y="536999"/>
                    <a:pt x="545246" y="230618"/>
                  </a:cubicBezTo>
                  <a:cubicBezTo>
                    <a:pt x="972891" y="-52620"/>
                    <a:pt x="1487161" y="-55422"/>
                    <a:pt x="1918647" y="116341"/>
                  </a:cubicBezTo>
                  <a:cubicBezTo>
                    <a:pt x="2075278" y="710453"/>
                    <a:pt x="2311099" y="1383805"/>
                    <a:pt x="2467730" y="1977917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55557ACF-D14D-4B73-8A30-4032C9C6A127}"/>
                </a:ext>
              </a:extLst>
            </p:cNvPr>
            <p:cNvSpPr txBox="1"/>
            <p:nvPr/>
          </p:nvSpPr>
          <p:spPr>
            <a:xfrm>
              <a:off x="9276111" y="4264031"/>
              <a:ext cx="4005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A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6FA42115-6CC0-4B32-9720-ACB8E32E3890}"/>
                </a:ext>
              </a:extLst>
            </p:cNvPr>
            <p:cNvSpPr txBox="1"/>
            <p:nvPr/>
          </p:nvSpPr>
          <p:spPr>
            <a:xfrm>
              <a:off x="7761222" y="3304416"/>
              <a:ext cx="4005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D</a:t>
              </a:r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5F8B64BC-95C9-45EC-9247-F8382D26D021}"/>
                </a:ext>
              </a:extLst>
            </p:cNvPr>
            <p:cNvSpPr txBox="1"/>
            <p:nvPr/>
          </p:nvSpPr>
          <p:spPr>
            <a:xfrm>
              <a:off x="9536867" y="2913196"/>
              <a:ext cx="4005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B</a:t>
              </a:r>
              <a:endParaRPr lang="it-IT" dirty="0"/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606EA0F2-27FC-4AAF-8911-9325C24EF349}"/>
                </a:ext>
              </a:extLst>
            </p:cNvPr>
            <p:cNvSpPr txBox="1"/>
            <p:nvPr/>
          </p:nvSpPr>
          <p:spPr>
            <a:xfrm>
              <a:off x="7225191" y="3023266"/>
              <a:ext cx="348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E</a:t>
              </a:r>
              <a:endParaRPr lang="it-IT" dirty="0"/>
            </a:p>
          </p:txBody>
        </p:sp>
      </p:grp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98F88499-8F0D-4450-B093-61A7B810C003}"/>
              </a:ext>
            </a:extLst>
          </p:cNvPr>
          <p:cNvSpPr/>
          <p:nvPr/>
        </p:nvSpPr>
        <p:spPr>
          <a:xfrm>
            <a:off x="8251757" y="4279900"/>
            <a:ext cx="377893" cy="245379"/>
          </a:xfrm>
          <a:custGeom>
            <a:avLst/>
            <a:gdLst>
              <a:gd name="connsiteX0" fmla="*/ 12768 w 377893"/>
              <a:gd name="connsiteY0" fmla="*/ 0 h 245379"/>
              <a:gd name="connsiteX1" fmla="*/ 6418 w 377893"/>
              <a:gd name="connsiteY1" fmla="*/ 101600 h 245379"/>
              <a:gd name="connsiteX2" fmla="*/ 92143 w 377893"/>
              <a:gd name="connsiteY2" fmla="*/ 203200 h 245379"/>
              <a:gd name="connsiteX3" fmla="*/ 247718 w 377893"/>
              <a:gd name="connsiteY3" fmla="*/ 244475 h 245379"/>
              <a:gd name="connsiteX4" fmla="*/ 377893 w 377893"/>
              <a:gd name="connsiteY4" fmla="*/ 168275 h 2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893" h="245379">
                <a:moveTo>
                  <a:pt x="12768" y="0"/>
                </a:moveTo>
                <a:cubicBezTo>
                  <a:pt x="2978" y="33866"/>
                  <a:pt x="-6811" y="67733"/>
                  <a:pt x="6418" y="101600"/>
                </a:cubicBezTo>
                <a:cubicBezTo>
                  <a:pt x="19647" y="135467"/>
                  <a:pt x="51926" y="179387"/>
                  <a:pt x="92143" y="203200"/>
                </a:cubicBezTo>
                <a:cubicBezTo>
                  <a:pt x="132360" y="227013"/>
                  <a:pt x="200093" y="250296"/>
                  <a:pt x="247718" y="244475"/>
                </a:cubicBezTo>
                <a:cubicBezTo>
                  <a:pt x="295343" y="238654"/>
                  <a:pt x="345085" y="190500"/>
                  <a:pt x="377893" y="1682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DA46C9AC-2687-46D2-8BA6-B1FB6683C48B}"/>
              </a:ext>
            </a:extLst>
          </p:cNvPr>
          <p:cNvSpPr/>
          <p:nvPr/>
        </p:nvSpPr>
        <p:spPr>
          <a:xfrm>
            <a:off x="9035924" y="4664141"/>
            <a:ext cx="377893" cy="245379"/>
          </a:xfrm>
          <a:custGeom>
            <a:avLst/>
            <a:gdLst>
              <a:gd name="connsiteX0" fmla="*/ 12768 w 377893"/>
              <a:gd name="connsiteY0" fmla="*/ 0 h 245379"/>
              <a:gd name="connsiteX1" fmla="*/ 6418 w 377893"/>
              <a:gd name="connsiteY1" fmla="*/ 101600 h 245379"/>
              <a:gd name="connsiteX2" fmla="*/ 92143 w 377893"/>
              <a:gd name="connsiteY2" fmla="*/ 203200 h 245379"/>
              <a:gd name="connsiteX3" fmla="*/ 247718 w 377893"/>
              <a:gd name="connsiteY3" fmla="*/ 244475 h 245379"/>
              <a:gd name="connsiteX4" fmla="*/ 377893 w 377893"/>
              <a:gd name="connsiteY4" fmla="*/ 168275 h 2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893" h="245379">
                <a:moveTo>
                  <a:pt x="12768" y="0"/>
                </a:moveTo>
                <a:cubicBezTo>
                  <a:pt x="2978" y="33866"/>
                  <a:pt x="-6811" y="67733"/>
                  <a:pt x="6418" y="101600"/>
                </a:cubicBezTo>
                <a:cubicBezTo>
                  <a:pt x="19647" y="135467"/>
                  <a:pt x="51926" y="179387"/>
                  <a:pt x="92143" y="203200"/>
                </a:cubicBezTo>
                <a:cubicBezTo>
                  <a:pt x="132360" y="227013"/>
                  <a:pt x="200093" y="250296"/>
                  <a:pt x="247718" y="244475"/>
                </a:cubicBezTo>
                <a:cubicBezTo>
                  <a:pt x="295343" y="238654"/>
                  <a:pt x="345085" y="190500"/>
                  <a:pt x="377893" y="1682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EA8751A-2397-44CD-A82A-314B284A283E}"/>
              </a:ext>
            </a:extLst>
          </p:cNvPr>
          <p:cNvSpPr txBox="1"/>
          <p:nvPr/>
        </p:nvSpPr>
        <p:spPr>
          <a:xfrm>
            <a:off x="236829" y="1647459"/>
            <a:ext cx="6096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3. Visita museo</a:t>
            </a:r>
          </a:p>
          <a:p>
            <a:pPr>
              <a:spcAft>
                <a:spcPts val="600"/>
              </a:spcAft>
            </a:pPr>
            <a:endParaRPr lang="it-IT" dirty="0"/>
          </a:p>
          <a:p>
            <a:pPr>
              <a:spcAft>
                <a:spcPts val="600"/>
              </a:spcAft>
            </a:pPr>
            <a:r>
              <a:rPr lang="it-IT" dirty="0"/>
              <a:t>L’allestimento museale potrà essere ospitato: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 quadrilatero del corpo di guardia – lato destro (A)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 </a:t>
            </a:r>
            <a:r>
              <a:rPr lang="it-IT" i="1" dirty="0" err="1"/>
              <a:t>panopticon</a:t>
            </a:r>
            <a:r>
              <a:rPr lang="it-IT" dirty="0"/>
              <a:t> (B)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 quadrilatero del corpo di guardia – lato destro (C)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nella torre di sinistra (D)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nella casina (E)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spcAft>
                <a:spcPts val="600"/>
              </a:spcAft>
            </a:pPr>
            <a:r>
              <a:rPr lang="it-IT" dirty="0"/>
              <a:t>Il percorso ipotizzato prevede: l’accesso agli allestimenti della porzione destra del corpo di guardia; la visita del </a:t>
            </a:r>
            <a:r>
              <a:rPr lang="it-IT" i="1" dirty="0" err="1"/>
              <a:t>panopticon</a:t>
            </a:r>
            <a:r>
              <a:rPr lang="it-IT" dirty="0"/>
              <a:t>; gli allestimenti nella porzione di sinistra del corpo di guardia; la torre di sinistra e la casina.</a:t>
            </a:r>
          </a:p>
          <a:p>
            <a:pPr>
              <a:spcAft>
                <a:spcPts val="600"/>
              </a:spcAft>
            </a:pPr>
            <a:r>
              <a:rPr lang="it-IT" dirty="0"/>
              <a:t>Di seguito una descrizione delle funzioni assegnate ai diversi ambiti e degli interventi previsti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224063-E107-41EC-BA68-57F4CF820F9C}"/>
              </a:ext>
            </a:extLst>
          </p:cNvPr>
          <p:cNvSpPr txBox="1"/>
          <p:nvPr/>
        </p:nvSpPr>
        <p:spPr>
          <a:xfrm>
            <a:off x="8539749" y="3883194"/>
            <a:ext cx="40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C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943662D-E5DA-44B5-95BB-6282C94A0A7E}"/>
              </a:ext>
            </a:extLst>
          </p:cNvPr>
          <p:cNvCxnSpPr>
            <a:cxnSpLocks/>
          </p:cNvCxnSpPr>
          <p:nvPr/>
        </p:nvCxnSpPr>
        <p:spPr>
          <a:xfrm flipV="1">
            <a:off x="8853104" y="3944843"/>
            <a:ext cx="325144" cy="60368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80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232633" y="1357729"/>
            <a:ext cx="349213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 startAt="3"/>
            </a:pPr>
            <a:r>
              <a:rPr lang="it-IT" sz="1600" b="1" dirty="0"/>
              <a:t>VISITA MUSEO – parte prima</a:t>
            </a:r>
          </a:p>
          <a:p>
            <a:pPr algn="just">
              <a:spcAft>
                <a:spcPts val="600"/>
              </a:spcAft>
            </a:pPr>
            <a:r>
              <a:rPr lang="it-IT" sz="1600" dirty="0"/>
              <a:t>La prima parte dell’allestimento museale e del percorso di visita potrà essere ospitato nella porzione di destra del Corpo di Guardia (A) ove potranno trovare posto le aree dedicate a: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il carcere modello (A1)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l’area borbonica e il progetto originario (A2)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La vita nel carcere di Santo Stefano e i detenuti eccellenti (A3)</a:t>
            </a:r>
          </a:p>
        </p:txBody>
      </p:sp>
      <p:pic>
        <p:nvPicPr>
          <p:cNvPr id="8" name="Immagine 7" descr="IMG_5235.JPG">
            <a:extLst>
              <a:ext uri="{FF2B5EF4-FFF2-40B4-BE49-F238E27FC236}">
                <a16:creationId xmlns:a16="http://schemas.microsoft.com/office/drawing/2014/main" id="{937C5991-86FB-9C47-9F98-C02541ADB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10675" y="3857142"/>
            <a:ext cx="2317861" cy="2727273"/>
          </a:xfrm>
          <a:prstGeom prst="rect">
            <a:avLst/>
          </a:prstGeom>
        </p:spPr>
      </p:pic>
      <p:pic>
        <p:nvPicPr>
          <p:cNvPr id="9" name="Immagine 8" descr="Schermata 2020-11-29 alle 10.56.14.png">
            <a:extLst>
              <a:ext uri="{FF2B5EF4-FFF2-40B4-BE49-F238E27FC236}">
                <a16:creationId xmlns:a16="http://schemas.microsoft.com/office/drawing/2014/main" id="{2E99B445-3372-2440-A6F2-731CE970D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70" y="2223769"/>
            <a:ext cx="2721945" cy="1617529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8C15A42A-5443-4D24-A965-DD747D5C2BCB}"/>
              </a:ext>
            </a:extLst>
          </p:cNvPr>
          <p:cNvGrpSpPr/>
          <p:nvPr/>
        </p:nvGrpSpPr>
        <p:grpSpPr>
          <a:xfrm>
            <a:off x="6435636" y="815288"/>
            <a:ext cx="5780031" cy="5578361"/>
            <a:chOff x="7004827" y="2318346"/>
            <a:chExt cx="3986379" cy="3847291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237D109-8A27-7F40-99F6-03698EB5DF97}"/>
                </a:ext>
              </a:extLst>
            </p:cNvPr>
            <p:cNvSpPr txBox="1"/>
            <p:nvPr/>
          </p:nvSpPr>
          <p:spPr>
            <a:xfrm>
              <a:off x="7004827" y="2318346"/>
              <a:ext cx="431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3</a:t>
              </a:r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E0C5C0AC-F10C-4F24-B869-0853D8AD4DE5}"/>
                </a:ext>
              </a:extLst>
            </p:cNvPr>
            <p:cNvGrpSpPr/>
            <p:nvPr/>
          </p:nvGrpSpPr>
          <p:grpSpPr>
            <a:xfrm>
              <a:off x="7220512" y="2645021"/>
              <a:ext cx="3770694" cy="3520616"/>
              <a:chOff x="7282640" y="2726356"/>
              <a:chExt cx="3112910" cy="2829256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57E510C1-D64C-4E7F-B7E5-0DE69CD728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82640" y="2726356"/>
                <a:ext cx="3112910" cy="2829256"/>
              </a:xfrm>
              <a:prstGeom prst="rect">
                <a:avLst/>
              </a:prstGeom>
            </p:spPr>
          </p:pic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D8C20DBA-A2CF-4790-AD52-86566F5DB147}"/>
                  </a:ext>
                </a:extLst>
              </p:cNvPr>
              <p:cNvGrpSpPr/>
              <p:nvPr/>
            </p:nvGrpSpPr>
            <p:grpSpPr>
              <a:xfrm>
                <a:off x="8663877" y="3784413"/>
                <a:ext cx="940498" cy="831395"/>
                <a:chOff x="8667052" y="3816163"/>
                <a:chExt cx="940498" cy="831395"/>
              </a:xfrm>
            </p:grpSpPr>
            <p:cxnSp>
              <p:nvCxnSpPr>
                <p:cNvPr id="26" name="Connettore diritto 25">
                  <a:extLst>
                    <a:ext uri="{FF2B5EF4-FFF2-40B4-BE49-F238E27FC236}">
                      <a16:creationId xmlns:a16="http://schemas.microsoft.com/office/drawing/2014/main" id="{2A4CB7D4-25E9-435E-BFDD-C5FBC5390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68937" y="4517737"/>
                  <a:ext cx="249382" cy="78509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ttore diritto 26">
                  <a:extLst>
                    <a:ext uri="{FF2B5EF4-FFF2-40B4-BE49-F238E27FC236}">
                      <a16:creationId xmlns:a16="http://schemas.microsoft.com/office/drawing/2014/main" id="{5ECD5DA7-FB2F-409F-954F-64CEF55CFB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13519" y="4376016"/>
                  <a:ext cx="55418" cy="230909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ttore diritto 27">
                  <a:extLst>
                    <a:ext uri="{FF2B5EF4-FFF2-40B4-BE49-F238E27FC236}">
                      <a16:creationId xmlns:a16="http://schemas.microsoft.com/office/drawing/2014/main" id="{10021D7F-3734-4515-95B0-9E4EDD19F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67052" y="4316693"/>
                  <a:ext cx="146748" cy="75198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ttore diritto 30">
                  <a:extLst>
                    <a:ext uri="{FF2B5EF4-FFF2-40B4-BE49-F238E27FC236}">
                      <a16:creationId xmlns:a16="http://schemas.microsoft.com/office/drawing/2014/main" id="{1AB88819-6941-4556-9A51-BCFB40474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4155" y="4517737"/>
                  <a:ext cx="240742" cy="129821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diritto 35">
                  <a:extLst>
                    <a:ext uri="{FF2B5EF4-FFF2-40B4-BE49-F238E27FC236}">
                      <a16:creationId xmlns:a16="http://schemas.microsoft.com/office/drawing/2014/main" id="{6C51A011-44EB-489D-BFA1-360283A6A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2483" y="3816163"/>
                  <a:ext cx="635067" cy="333562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2672107F-CE52-4DBF-9AE0-67E54A84D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14694" y="4392501"/>
              <a:ext cx="325144" cy="60368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5D928422-08D2-4FEC-A7B0-A28D321E5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3616" y="3948397"/>
              <a:ext cx="369971" cy="63606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9F0B1F40-8964-4367-B284-218BF3722714}"/>
                </a:ext>
              </a:extLst>
            </p:cNvPr>
            <p:cNvSpPr txBox="1"/>
            <p:nvPr/>
          </p:nvSpPr>
          <p:spPr>
            <a:xfrm>
              <a:off x="9217304" y="4030326"/>
              <a:ext cx="400594" cy="275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A 1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8E11B47-CE45-4284-9BA2-8A466341BE72}"/>
                </a:ext>
              </a:extLst>
            </p:cNvPr>
            <p:cNvSpPr txBox="1"/>
            <p:nvPr/>
          </p:nvSpPr>
          <p:spPr>
            <a:xfrm>
              <a:off x="7761222" y="3304416"/>
              <a:ext cx="400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3C4206C6-637E-4FEA-9247-07A2CDD659A0}"/>
              </a:ext>
            </a:extLst>
          </p:cNvPr>
          <p:cNvCxnSpPr>
            <a:cxnSpLocks/>
          </p:cNvCxnSpPr>
          <p:nvPr/>
        </p:nvCxnSpPr>
        <p:spPr>
          <a:xfrm flipV="1">
            <a:off x="9755115" y="3522241"/>
            <a:ext cx="550544" cy="96695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E2BC991B-05A1-41B4-B609-04C998C8FEE5}"/>
              </a:ext>
            </a:extLst>
          </p:cNvPr>
          <p:cNvCxnSpPr>
            <a:cxnSpLocks/>
          </p:cNvCxnSpPr>
          <p:nvPr/>
        </p:nvCxnSpPr>
        <p:spPr>
          <a:xfrm>
            <a:off x="9462405" y="3600210"/>
            <a:ext cx="589065" cy="33060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E87375B-A216-4D5B-BC72-54C8E7004C13}"/>
              </a:ext>
            </a:extLst>
          </p:cNvPr>
          <p:cNvSpPr txBox="1"/>
          <p:nvPr/>
        </p:nvSpPr>
        <p:spPr>
          <a:xfrm>
            <a:off x="9361135" y="3841298"/>
            <a:ext cx="580839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A 2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C3529AE-342E-48BF-8ADA-A3E7CE8932EA}"/>
              </a:ext>
            </a:extLst>
          </p:cNvPr>
          <p:cNvSpPr txBox="1"/>
          <p:nvPr/>
        </p:nvSpPr>
        <p:spPr>
          <a:xfrm>
            <a:off x="10063043" y="3961937"/>
            <a:ext cx="580839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A 3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2" name="CasellaDiTesto 31">
            <a:hlinkClick r:id="rId5" action="ppaction://hlinksldjump"/>
            <a:extLst>
              <a:ext uri="{FF2B5EF4-FFF2-40B4-BE49-F238E27FC236}">
                <a16:creationId xmlns:a16="http://schemas.microsoft.com/office/drawing/2014/main" id="{07138CB8-307A-4DA1-9401-3127A4F94B44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1033771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138772" y="1202505"/>
            <a:ext cx="3172198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 startAt="4"/>
            </a:pPr>
            <a:r>
              <a:rPr lang="it-IT" b="1" dirty="0"/>
              <a:t>VISITA AL PANOTTICO</a:t>
            </a:r>
          </a:p>
          <a:p>
            <a:pPr algn="just">
              <a:spcAft>
                <a:spcPts val="600"/>
              </a:spcAft>
            </a:pPr>
            <a:r>
              <a:rPr lang="it-IT" sz="1700" dirty="0"/>
              <a:t>Il recupero degli spazi del panottico (B) potrà prevedere interventi “leggeri” in grado di recare traccia della stratificazione del tempo e degli eventi, mantenendo l’aura del luogo, il dolore e la rovina, salvaguardando la natura dei luoghi e la stessa forza di rammemorazione.</a:t>
            </a:r>
          </a:p>
          <a:p>
            <a:pPr algn="just">
              <a:spcAft>
                <a:spcPts val="600"/>
              </a:spcAft>
            </a:pPr>
            <a:r>
              <a:rPr lang="it-IT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prevede in quest’area di realizzare una </a:t>
            </a:r>
            <a:r>
              <a:rPr lang="it-IT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installazione artistica che deve interagire organicamente con il lavoro di salvataggio e conservazione del monumento e orientare lo sguardo del fruitore in direzione di  contemplativa e critica</a:t>
            </a:r>
          </a:p>
        </p:txBody>
      </p:sp>
      <p:pic>
        <p:nvPicPr>
          <p:cNvPr id="7" name="Immagine 6" descr="santostefano_panopticon.JPG">
            <a:extLst>
              <a:ext uri="{FF2B5EF4-FFF2-40B4-BE49-F238E27FC236}">
                <a16:creationId xmlns:a16="http://schemas.microsoft.com/office/drawing/2014/main" id="{FED2C755-7259-3145-8905-BC179A20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5400" y="1460136"/>
            <a:ext cx="3417754" cy="2875645"/>
          </a:xfrm>
          <a:prstGeom prst="rect">
            <a:avLst/>
          </a:prstGeom>
        </p:spPr>
      </p:pic>
      <p:pic>
        <p:nvPicPr>
          <p:cNvPr id="11" name="Immagine 10" descr="Schermata 2020-11-29 alle 10.58.17.png">
            <a:extLst>
              <a:ext uri="{FF2B5EF4-FFF2-40B4-BE49-F238E27FC236}">
                <a16:creationId xmlns:a16="http://schemas.microsoft.com/office/drawing/2014/main" id="{0DE81B20-16B4-F748-8B45-0691B5214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550" y="5079193"/>
            <a:ext cx="5904342" cy="1465505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87B0B60C-2BBA-478A-ACB0-DD8A35F2E9D0}"/>
              </a:ext>
            </a:extLst>
          </p:cNvPr>
          <p:cNvGrpSpPr/>
          <p:nvPr/>
        </p:nvGrpSpPr>
        <p:grpSpPr>
          <a:xfrm>
            <a:off x="8822356" y="1189081"/>
            <a:ext cx="3313410" cy="3417753"/>
            <a:chOff x="6435636" y="1189081"/>
            <a:chExt cx="5412740" cy="5518872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3C40F443-37C2-415A-97FE-2E7BF905A1CD}"/>
                </a:ext>
              </a:extLst>
            </p:cNvPr>
            <p:cNvGrpSpPr/>
            <p:nvPr/>
          </p:nvGrpSpPr>
          <p:grpSpPr>
            <a:xfrm>
              <a:off x="6435636" y="1189081"/>
              <a:ext cx="5412740" cy="5518872"/>
              <a:chOff x="6634683" y="1556326"/>
              <a:chExt cx="4468507" cy="4435106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DE1E6249-A1A2-46D4-BACC-ED491167A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4683" y="1556326"/>
                <a:ext cx="4468507" cy="4435106"/>
              </a:xfrm>
              <a:prstGeom prst="rect">
                <a:avLst/>
              </a:prstGeom>
            </p:spPr>
          </p:pic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E29C173E-3EFD-452C-943F-634408C6AEA9}"/>
                  </a:ext>
                </a:extLst>
              </p:cNvPr>
              <p:cNvGrpSpPr/>
              <p:nvPr/>
            </p:nvGrpSpPr>
            <p:grpSpPr>
              <a:xfrm>
                <a:off x="8225126" y="3171825"/>
                <a:ext cx="1379249" cy="946150"/>
                <a:chOff x="8228301" y="3203575"/>
                <a:chExt cx="1379249" cy="946150"/>
              </a:xfrm>
            </p:grpSpPr>
            <p:cxnSp>
              <p:nvCxnSpPr>
                <p:cNvPr id="35" name="Connettore diritto 34">
                  <a:extLst>
                    <a:ext uri="{FF2B5EF4-FFF2-40B4-BE49-F238E27FC236}">
                      <a16:creationId xmlns:a16="http://schemas.microsoft.com/office/drawing/2014/main" id="{6DA642AE-EA74-4FEC-B675-41824785EA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29600" y="3203575"/>
                  <a:ext cx="50800" cy="23653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diritto 35">
                  <a:extLst>
                    <a:ext uri="{FF2B5EF4-FFF2-40B4-BE49-F238E27FC236}">
                      <a16:creationId xmlns:a16="http://schemas.microsoft.com/office/drawing/2014/main" id="{8204D2DC-29FF-49E8-8C9B-1B88F51E0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28301" y="3426402"/>
                  <a:ext cx="1379249" cy="723323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Corda 14">
              <a:extLst>
                <a:ext uri="{FF2B5EF4-FFF2-40B4-BE49-F238E27FC236}">
                  <a16:creationId xmlns:a16="http://schemas.microsoft.com/office/drawing/2014/main" id="{17F444C7-B505-40A5-8E64-F7B7B4878407}"/>
                </a:ext>
              </a:extLst>
            </p:cNvPr>
            <p:cNvSpPr/>
            <p:nvPr/>
          </p:nvSpPr>
          <p:spPr>
            <a:xfrm rot="8115337">
              <a:off x="8342495" y="1854238"/>
              <a:ext cx="2789338" cy="2551146"/>
            </a:xfrm>
            <a:prstGeom prst="chord">
              <a:avLst>
                <a:gd name="adj1" fmla="val 1840289"/>
                <a:gd name="adj2" fmla="val 18074856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AC8A4D0-A3BA-4B08-B7B1-65C9562A532B}"/>
                </a:ext>
              </a:extLst>
            </p:cNvPr>
            <p:cNvSpPr txBox="1"/>
            <p:nvPr/>
          </p:nvSpPr>
          <p:spPr>
            <a:xfrm>
              <a:off x="9536867" y="2913196"/>
              <a:ext cx="400594" cy="5963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B</a:t>
              </a:r>
              <a:endParaRPr lang="it-IT" dirty="0"/>
            </a:p>
          </p:txBody>
        </p:sp>
      </p:grpSp>
      <p:pic>
        <p:nvPicPr>
          <p:cNvPr id="13" name="Immagine 12" descr="IMG_5245 3.JPG">
            <a:extLst>
              <a:ext uri="{FF2B5EF4-FFF2-40B4-BE49-F238E27FC236}">
                <a16:creationId xmlns:a16="http://schemas.microsoft.com/office/drawing/2014/main" id="{A86CE04A-83AB-4421-A616-9682360279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47313" y="1738050"/>
            <a:ext cx="3417754" cy="23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89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4CEA04-1DAA-BF41-970F-CF0F5254B4D7}"/>
              </a:ext>
            </a:extLst>
          </p:cNvPr>
          <p:cNvSpPr txBox="1"/>
          <p:nvPr/>
        </p:nvSpPr>
        <p:spPr>
          <a:xfrm>
            <a:off x="609600" y="1186338"/>
            <a:ext cx="1109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IL PANOTTICO: INSTALLAZIONE ARTISTICA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4D19ED-73C1-4080-B1A2-9A9F132A8F29}"/>
              </a:ext>
            </a:extLst>
          </p:cNvPr>
          <p:cNvSpPr txBox="1"/>
          <p:nvPr/>
        </p:nvSpPr>
        <p:spPr>
          <a:xfrm>
            <a:off x="3956428" y="3428194"/>
            <a:ext cx="3666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J. TURREL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6E8B3F-DECB-4811-8875-5348CDF9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8" y="1640789"/>
            <a:ext cx="3811865" cy="212755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74E55F-8C58-4FE6-BC9A-ACFFAE567B8B}"/>
              </a:ext>
            </a:extLst>
          </p:cNvPr>
          <p:cNvSpPr txBox="1"/>
          <p:nvPr/>
        </p:nvSpPr>
        <p:spPr>
          <a:xfrm>
            <a:off x="6833245" y="6309972"/>
            <a:ext cx="3666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D. SALCEDO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5CC4330-CCBB-4346-A511-5F281487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730" y="2830275"/>
            <a:ext cx="2169847" cy="348156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67DB86-23DA-45D0-A3FD-2C904B481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30" y="2830275"/>
            <a:ext cx="2607339" cy="34815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3FF8C66-BC69-43A6-AB6D-CB062A339B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4" y="3826710"/>
            <a:ext cx="3852314" cy="257891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31A86F0-82F9-4C62-81B1-F99EAF973B43}"/>
              </a:ext>
            </a:extLst>
          </p:cNvPr>
          <p:cNvSpPr txBox="1"/>
          <p:nvPr/>
        </p:nvSpPr>
        <p:spPr>
          <a:xfrm>
            <a:off x="3956428" y="6087486"/>
            <a:ext cx="3666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A. VILLAR ROJAZ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C5D98C-1312-4924-82D3-B52536FD26FB}"/>
              </a:ext>
            </a:extLst>
          </p:cNvPr>
          <p:cNvSpPr txBox="1"/>
          <p:nvPr/>
        </p:nvSpPr>
        <p:spPr>
          <a:xfrm>
            <a:off x="8971467" y="2443615"/>
            <a:ext cx="3666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W.DE MARIA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0B3A516-1F1B-460C-A1CC-D593407EC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045" y="101493"/>
            <a:ext cx="3091908" cy="2336907"/>
          </a:xfrm>
          <a:prstGeom prst="rect">
            <a:avLst/>
          </a:prstGeom>
        </p:spPr>
      </p:pic>
      <p:sp>
        <p:nvSpPr>
          <p:cNvPr id="17" name="CasellaDiTesto 16">
            <a:hlinkClick r:id="rId7" action="ppaction://hlinksldjump"/>
            <a:extLst>
              <a:ext uri="{FF2B5EF4-FFF2-40B4-BE49-F238E27FC236}">
                <a16:creationId xmlns:a16="http://schemas.microsoft.com/office/drawing/2014/main" id="{8119923F-92E9-4BD4-B35B-4247637974E8}"/>
              </a:ext>
            </a:extLst>
          </p:cNvPr>
          <p:cNvSpPr txBox="1"/>
          <p:nvPr/>
        </p:nvSpPr>
        <p:spPr>
          <a:xfrm>
            <a:off x="231254" y="6452032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4120496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589E1F1-AEF6-3749-BCFD-84968353B7A2}"/>
              </a:ext>
            </a:extLst>
          </p:cNvPr>
          <p:cNvSpPr txBox="1"/>
          <p:nvPr/>
        </p:nvSpPr>
        <p:spPr>
          <a:xfrm>
            <a:off x="6374379" y="2960153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7B1455-C8DC-4DD8-AFC5-2CD101AB9FB6}"/>
              </a:ext>
            </a:extLst>
          </p:cNvPr>
          <p:cNvSpPr txBox="1"/>
          <p:nvPr/>
        </p:nvSpPr>
        <p:spPr>
          <a:xfrm>
            <a:off x="293778" y="1345750"/>
            <a:ext cx="3964713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5"/>
            </a:pPr>
            <a:r>
              <a:rPr lang="it-IT" b="1" dirty="0"/>
              <a:t>VISITA MUSEO – parte seconda</a:t>
            </a:r>
          </a:p>
          <a:p>
            <a:pPr algn="just"/>
            <a:r>
              <a:rPr lang="it-IT" sz="1800" dirty="0"/>
              <a:t>Dopo la visita al panottico si rientra nella seconda parte del museo nella parte a sinistra del corpo di guardia</a:t>
            </a:r>
          </a:p>
          <a:p>
            <a:pPr algn="just"/>
            <a:r>
              <a:rPr lang="it-IT" sz="1800" dirty="0"/>
              <a:t>In questa parte dell’esposizione potrà trovare luogo: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/>
              <a:t>la mostra relativa all’idea di Europa che vide la sua nascita a Ventotene e che fu sogno, desiderio, progetto politico (C1)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Un’area dedicata a uffici e servizi di consultazione (C2) </a:t>
            </a:r>
            <a:r>
              <a:rPr lang="it-IT" sz="1800" dirty="0"/>
              <a:t>.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EFA24146-9BA3-42E7-863A-823AC1E86799}"/>
              </a:ext>
            </a:extLst>
          </p:cNvPr>
          <p:cNvGrpSpPr/>
          <p:nvPr/>
        </p:nvGrpSpPr>
        <p:grpSpPr>
          <a:xfrm>
            <a:off x="6235611" y="834338"/>
            <a:ext cx="5780031" cy="5578361"/>
            <a:chOff x="7004827" y="2318346"/>
            <a:chExt cx="3986379" cy="3847291"/>
          </a:xfrm>
        </p:grpSpPr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FED87850-6BCD-4BB3-9569-8C3E67F5BE1F}"/>
                </a:ext>
              </a:extLst>
            </p:cNvPr>
            <p:cNvSpPr txBox="1"/>
            <p:nvPr/>
          </p:nvSpPr>
          <p:spPr>
            <a:xfrm>
              <a:off x="7004827" y="2318346"/>
              <a:ext cx="431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3</a:t>
              </a:r>
            </a:p>
          </p:txBody>
        </p:sp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0AC0F5AB-5E9A-4701-AB3E-1077F8498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0512" y="2645021"/>
              <a:ext cx="3770694" cy="3520616"/>
            </a:xfrm>
            <a:prstGeom prst="rect">
              <a:avLst/>
            </a:prstGeom>
          </p:spPr>
        </p:pic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1A5A58F3-2F0D-4B32-B11D-E4641F36EADF}"/>
                </a:ext>
              </a:extLst>
            </p:cNvPr>
            <p:cNvSpPr txBox="1"/>
            <p:nvPr/>
          </p:nvSpPr>
          <p:spPr>
            <a:xfrm>
              <a:off x="7761222" y="3304416"/>
              <a:ext cx="400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66CFB68C-17BB-493A-8C12-B4E663F30C28}"/>
              </a:ext>
            </a:extLst>
          </p:cNvPr>
          <p:cNvSpPr/>
          <p:nvPr/>
        </p:nvSpPr>
        <p:spPr>
          <a:xfrm rot="1650159">
            <a:off x="7917593" y="2807640"/>
            <a:ext cx="1375771" cy="4766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 1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2659A3B2-E49E-4F10-9738-0504F3476B52}"/>
              </a:ext>
            </a:extLst>
          </p:cNvPr>
          <p:cNvSpPr/>
          <p:nvPr/>
        </p:nvSpPr>
        <p:spPr>
          <a:xfrm rot="1650159">
            <a:off x="7689298" y="3241161"/>
            <a:ext cx="1375771" cy="4766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 2</a:t>
            </a:r>
          </a:p>
        </p:txBody>
      </p:sp>
      <p:sp>
        <p:nvSpPr>
          <p:cNvPr id="10" name="CasellaDiTesto 9">
            <a:hlinkClick r:id="rId3" action="ppaction://hlinksldjump"/>
            <a:extLst>
              <a:ext uri="{FF2B5EF4-FFF2-40B4-BE49-F238E27FC236}">
                <a16:creationId xmlns:a16="http://schemas.microsoft.com/office/drawing/2014/main" id="{4726B278-AC43-4F77-AED8-EC76BABB1E95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976135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599" y="1872916"/>
            <a:ext cx="5833534" cy="351687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768599" y="5461000"/>
            <a:ext cx="5842000" cy="550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Eugenio </a:t>
            </a:r>
            <a:r>
              <a:rPr lang="it-IT" i="1" dirty="0" err="1">
                <a:solidFill>
                  <a:schemeClr val="tx1"/>
                </a:solidFill>
              </a:rPr>
              <a:t>Perucatti</a:t>
            </a:r>
            <a:r>
              <a:rPr lang="it-IT" i="1" dirty="0">
                <a:solidFill>
                  <a:schemeClr val="tx1"/>
                </a:solidFill>
              </a:rPr>
              <a:t> , direttore del carcere dal 1952 al 1960</a:t>
            </a:r>
          </a:p>
        </p:txBody>
      </p:sp>
    </p:spTree>
    <p:extLst>
      <p:ext uri="{BB962C8B-B14F-4D97-AF65-F5344CB8AC3E}">
        <p14:creationId xmlns:p14="http://schemas.microsoft.com/office/powerpoint/2010/main" val="2120403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600" y="1310133"/>
            <a:ext cx="3615865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b="1" dirty="0"/>
              <a:t>TORRE SINISTRA</a:t>
            </a:r>
          </a:p>
          <a:p>
            <a:pPr algn="just"/>
            <a:r>
              <a:rPr lang="it-IT" sz="1800" dirty="0"/>
              <a:t>Si prevede di poter localizzare in quest’area una sala per proiezioni e conferenze (D1)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Infine, l’idea progettuale prevede di localizzare in una porzione della torre di sinistra (D2), eventualmente a tutto cielo, installazioni artistiche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chiamate ad una interazione con il tema del carcere , della costrizione e della libertà. </a:t>
            </a: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Può prendere la forma di una drammatizzazione o di una risoluzione trasformativa. Non dovrebbe essere consolatoria, ma critica. </a:t>
            </a:r>
            <a:endParaRPr lang="it-IT" b="1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7BD5AFD-5135-4203-BCA0-3166728E5EF1}"/>
              </a:ext>
            </a:extLst>
          </p:cNvPr>
          <p:cNvGrpSpPr/>
          <p:nvPr/>
        </p:nvGrpSpPr>
        <p:grpSpPr>
          <a:xfrm>
            <a:off x="5901330" y="1793967"/>
            <a:ext cx="5820408" cy="4320552"/>
            <a:chOff x="6730186" y="2439095"/>
            <a:chExt cx="4162695" cy="3030295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402D52D3-99B9-437C-9311-B78B23A2BD3C}"/>
                </a:ext>
              </a:extLst>
            </p:cNvPr>
            <p:cNvGrpSpPr/>
            <p:nvPr/>
          </p:nvGrpSpPr>
          <p:grpSpPr>
            <a:xfrm>
              <a:off x="6730186" y="2439095"/>
              <a:ext cx="4162695" cy="3030295"/>
              <a:chOff x="6877849" y="2560870"/>
              <a:chExt cx="3436528" cy="2435223"/>
            </a:xfrm>
          </p:grpSpPr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9F705D16-4DF6-435B-B706-B64246AFB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77849" y="2560870"/>
                <a:ext cx="3436528" cy="2435223"/>
              </a:xfrm>
              <a:prstGeom prst="rect">
                <a:avLst/>
              </a:prstGeom>
            </p:spPr>
          </p:pic>
          <p:grpSp>
            <p:nvGrpSpPr>
              <p:cNvPr id="27" name="Gruppo 26">
                <a:extLst>
                  <a:ext uri="{FF2B5EF4-FFF2-40B4-BE49-F238E27FC236}">
                    <a16:creationId xmlns:a16="http://schemas.microsoft.com/office/drawing/2014/main" id="{EE3446ED-3D93-46D2-B163-7A28AD831E63}"/>
                  </a:ext>
                </a:extLst>
              </p:cNvPr>
              <p:cNvGrpSpPr/>
              <p:nvPr/>
            </p:nvGrpSpPr>
            <p:grpSpPr>
              <a:xfrm>
                <a:off x="7416800" y="2948999"/>
                <a:ext cx="860425" cy="963066"/>
                <a:chOff x="7419975" y="2980749"/>
                <a:chExt cx="860425" cy="963066"/>
              </a:xfrm>
            </p:grpSpPr>
            <p:cxnSp>
              <p:nvCxnSpPr>
                <p:cNvPr id="28" name="Connettore diritto 27">
                  <a:extLst>
                    <a:ext uri="{FF2B5EF4-FFF2-40B4-BE49-F238E27FC236}">
                      <a16:creationId xmlns:a16="http://schemas.microsoft.com/office/drawing/2014/main" id="{F802AF2A-2475-4ACC-8A7A-E61E97540F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9975" y="3676650"/>
                  <a:ext cx="508725" cy="267165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diritto 37">
                  <a:extLst>
                    <a:ext uri="{FF2B5EF4-FFF2-40B4-BE49-F238E27FC236}">
                      <a16:creationId xmlns:a16="http://schemas.microsoft.com/office/drawing/2014/main" id="{2B028494-686E-46F2-BC3E-B587DC2387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9975" y="3000087"/>
                  <a:ext cx="425450" cy="676563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ttore diritto 38">
                  <a:extLst>
                    <a:ext uri="{FF2B5EF4-FFF2-40B4-BE49-F238E27FC236}">
                      <a16:creationId xmlns:a16="http://schemas.microsoft.com/office/drawing/2014/main" id="{031B3632-1139-457F-BA5C-965C022936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45425" y="2980749"/>
                  <a:ext cx="434975" cy="22282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diritto 39">
                  <a:extLst>
                    <a:ext uri="{FF2B5EF4-FFF2-40B4-BE49-F238E27FC236}">
                      <a16:creationId xmlns:a16="http://schemas.microsoft.com/office/drawing/2014/main" id="{145CAA26-8F73-40AA-AC25-27AEBDEF19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29600" y="3203575"/>
                  <a:ext cx="50800" cy="23653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86B054B1-A114-4CA3-AE0B-C955AFE2D4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9244" y="3484401"/>
              <a:ext cx="369971" cy="63606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7B5520FE-3E2B-4952-929F-8013ECE9F428}"/>
                </a:ext>
              </a:extLst>
            </p:cNvPr>
            <p:cNvSpPr txBox="1"/>
            <p:nvPr/>
          </p:nvSpPr>
          <p:spPr>
            <a:xfrm>
              <a:off x="7888588" y="3125522"/>
              <a:ext cx="400594" cy="28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D 1</a:t>
              </a:r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02817A3E-9DC9-4A49-87E1-A6C2EC6FD996}"/>
                </a:ext>
              </a:extLst>
            </p:cNvPr>
            <p:cNvSpPr txBox="1"/>
            <p:nvPr/>
          </p:nvSpPr>
          <p:spPr>
            <a:xfrm>
              <a:off x="7225191" y="3023266"/>
              <a:ext cx="348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540531A-8FC4-4FDA-86D5-8ED72F154993}"/>
              </a:ext>
            </a:extLst>
          </p:cNvPr>
          <p:cNvSpPr txBox="1"/>
          <p:nvPr/>
        </p:nvSpPr>
        <p:spPr>
          <a:xfrm>
            <a:off x="7195286" y="3290950"/>
            <a:ext cx="56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D 2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9FCFF579-C2ED-4EB1-A919-EBE2B17111C8}"/>
              </a:ext>
            </a:extLst>
          </p:cNvPr>
          <p:cNvCxnSpPr>
            <a:cxnSpLocks/>
          </p:cNvCxnSpPr>
          <p:nvPr/>
        </p:nvCxnSpPr>
        <p:spPr>
          <a:xfrm>
            <a:off x="7271660" y="2912229"/>
            <a:ext cx="861622" cy="47400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hlinkClick r:id="rId3" action="ppaction://hlinksldjump"/>
            <a:extLst>
              <a:ext uri="{FF2B5EF4-FFF2-40B4-BE49-F238E27FC236}">
                <a16:creationId xmlns:a16="http://schemas.microsoft.com/office/drawing/2014/main" id="{DC7FE734-E201-4B25-8528-925E085E02FA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70925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599" y="1310133"/>
            <a:ext cx="7001691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7. LA CASINA</a:t>
            </a:r>
          </a:p>
          <a:p>
            <a:r>
              <a:rPr lang="it-IT" dirty="0"/>
              <a:t>All’uscita dalla sala proiezioni si lascia il copro di guardia con le sue torri e si scende alla casina dell’ex centrale termica (E) dove inizia il </a:t>
            </a:r>
            <a:r>
              <a:rPr lang="it-IT" b="1" dirty="0"/>
              <a:t>museo del paesaggio </a:t>
            </a:r>
            <a:r>
              <a:rPr lang="it-IT" dirty="0"/>
              <a:t>destinato ad illustrare la dimensione naturalistica e paesaggistica di S. Stefano con riferimenti alla storia del paesaggio, delle coltivazioni e dell’avifauna, del mare e degli ambienti marini, della storia geologica dell’isola e del complesso di Ventotene.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8AF3616-2DBE-FF48-AD58-F49E613BF8A4}"/>
              </a:ext>
            </a:extLst>
          </p:cNvPr>
          <p:cNvSpPr txBox="1"/>
          <p:nvPr/>
        </p:nvSpPr>
        <p:spPr>
          <a:xfrm>
            <a:off x="6018161" y="3518429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1FCABF5-F991-40F3-9323-5AD7C9675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029" y="997912"/>
            <a:ext cx="4087839" cy="5178129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166486D1-FD24-4414-AF42-0F6C2AD41F88}"/>
              </a:ext>
            </a:extLst>
          </p:cNvPr>
          <p:cNvSpPr/>
          <p:nvPr/>
        </p:nvSpPr>
        <p:spPr>
          <a:xfrm rot="1803436">
            <a:off x="8845935" y="2486834"/>
            <a:ext cx="358662" cy="793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570E9FD-10FA-478E-AD8C-7F1699281186}"/>
              </a:ext>
            </a:extLst>
          </p:cNvPr>
          <p:cNvSpPr txBox="1"/>
          <p:nvPr/>
        </p:nvSpPr>
        <p:spPr>
          <a:xfrm>
            <a:off x="8850173" y="2718465"/>
            <a:ext cx="348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E</a:t>
            </a:r>
            <a:endParaRPr lang="it-IT" dirty="0"/>
          </a:p>
        </p:txBody>
      </p:sp>
      <p:pic>
        <p:nvPicPr>
          <p:cNvPr id="37" name="Immagine 36" descr="CASINA PAESAGGIO.jpg">
            <a:extLst>
              <a:ext uri="{FF2B5EF4-FFF2-40B4-BE49-F238E27FC236}">
                <a16:creationId xmlns:a16="http://schemas.microsoft.com/office/drawing/2014/main" id="{D0586AC7-10C2-4A74-9528-1325455FF5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573" y="3814917"/>
            <a:ext cx="6790614" cy="2203478"/>
          </a:xfrm>
          <a:prstGeom prst="rect">
            <a:avLst/>
          </a:prstGeo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E881E37A-3B94-4DAD-ADBE-14B957CC10AA}"/>
              </a:ext>
            </a:extLst>
          </p:cNvPr>
          <p:cNvSpPr/>
          <p:nvPr/>
        </p:nvSpPr>
        <p:spPr>
          <a:xfrm>
            <a:off x="3595276" y="4868092"/>
            <a:ext cx="358662" cy="435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hlinkClick r:id="rId4" action="ppaction://hlinksldjump"/>
            <a:extLst>
              <a:ext uri="{FF2B5EF4-FFF2-40B4-BE49-F238E27FC236}">
                <a16:creationId xmlns:a16="http://schemas.microsoft.com/office/drawing/2014/main" id="{5A4A21B1-9239-4E6C-878B-6FD959ABAE3F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580737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10133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390525" y="1310133"/>
            <a:ext cx="331082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8. GIARDINO MEDITERRANEO</a:t>
            </a:r>
          </a:p>
          <a:p>
            <a:pPr>
              <a:spcAft>
                <a:spcPts val="600"/>
              </a:spcAft>
            </a:pPr>
            <a:endParaRPr lang="it-IT" b="1" dirty="0"/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L’ipotesi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progettuale prevede la realizzazione di interventi di: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Riqualificazione della 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piazza della Redenzione, 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anche attraverso 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recupero funzionale delle aree perimetrali,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e del </a:t>
            </a:r>
            <a:r>
              <a:rPr lang="it-IT" sz="18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Giardino della casa del Direttore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la realizzazione di un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emblematico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 </a:t>
            </a:r>
            <a:r>
              <a:rPr lang="it-IT" sz="18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giardino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Mediterraneo, 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crocevia di biodiversità.  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Restituzione a questi spazi della </a:t>
            </a:r>
            <a:r>
              <a:rPr lang="it-IT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funzione di luoghi di incontro 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delle persone.</a:t>
            </a: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magine 7" descr="CASINA PAESAGGIO.jpg">
            <a:extLst>
              <a:ext uri="{FF2B5EF4-FFF2-40B4-BE49-F238E27FC236}">
                <a16:creationId xmlns:a16="http://schemas.microsoft.com/office/drawing/2014/main" id="{009B123E-5876-D74C-972D-9050BD6F5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257" y="4366246"/>
            <a:ext cx="4310744" cy="250117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F6863E5-4C47-EF43-9ADB-A663EBA28D0E}"/>
              </a:ext>
            </a:extLst>
          </p:cNvPr>
          <p:cNvSpPr txBox="1"/>
          <p:nvPr/>
        </p:nvSpPr>
        <p:spPr>
          <a:xfrm>
            <a:off x="6980899" y="2759518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0EA8660-BE69-468B-84B6-142552965B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618" y="4406295"/>
            <a:ext cx="3310823" cy="2473930"/>
          </a:xfrm>
          <a:prstGeom prst="rect">
            <a:avLst/>
          </a:prstGeom>
        </p:spPr>
      </p:pic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71A2981D-80DC-450B-8384-6381FFAE47E9}"/>
              </a:ext>
            </a:extLst>
          </p:cNvPr>
          <p:cNvSpPr/>
          <p:nvPr/>
        </p:nvSpPr>
        <p:spPr>
          <a:xfrm>
            <a:off x="6980900" y="2308655"/>
            <a:ext cx="749300" cy="1012408"/>
          </a:xfrm>
          <a:custGeom>
            <a:avLst/>
            <a:gdLst>
              <a:gd name="connsiteX0" fmla="*/ 0 w 749300"/>
              <a:gd name="connsiteY0" fmla="*/ 1012408 h 1012408"/>
              <a:gd name="connsiteX1" fmla="*/ 220133 w 749300"/>
              <a:gd name="connsiteY1" fmla="*/ 864242 h 1012408"/>
              <a:gd name="connsiteX2" fmla="*/ 296333 w 749300"/>
              <a:gd name="connsiteY2" fmla="*/ 521342 h 1012408"/>
              <a:gd name="connsiteX3" fmla="*/ 279400 w 749300"/>
              <a:gd name="connsiteY3" fmla="*/ 131875 h 1012408"/>
              <a:gd name="connsiteX4" fmla="*/ 207433 w 749300"/>
              <a:gd name="connsiteY4" fmla="*/ 642 h 1012408"/>
              <a:gd name="connsiteX5" fmla="*/ 359833 w 749300"/>
              <a:gd name="connsiteY5" fmla="*/ 174208 h 1012408"/>
              <a:gd name="connsiteX6" fmla="*/ 482600 w 749300"/>
              <a:gd name="connsiteY6" fmla="*/ 347775 h 1012408"/>
              <a:gd name="connsiteX7" fmla="*/ 592667 w 749300"/>
              <a:gd name="connsiteY7" fmla="*/ 512875 h 1012408"/>
              <a:gd name="connsiteX8" fmla="*/ 749300 w 749300"/>
              <a:gd name="connsiteY8" fmla="*/ 584842 h 101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300" h="1012408">
                <a:moveTo>
                  <a:pt x="0" y="1012408"/>
                </a:moveTo>
                <a:cubicBezTo>
                  <a:pt x="85372" y="979247"/>
                  <a:pt x="170744" y="946086"/>
                  <a:pt x="220133" y="864242"/>
                </a:cubicBezTo>
                <a:cubicBezTo>
                  <a:pt x="269522" y="782398"/>
                  <a:pt x="286455" y="643403"/>
                  <a:pt x="296333" y="521342"/>
                </a:cubicBezTo>
                <a:cubicBezTo>
                  <a:pt x="306211" y="399281"/>
                  <a:pt x="294217" y="218658"/>
                  <a:pt x="279400" y="131875"/>
                </a:cubicBezTo>
                <a:cubicBezTo>
                  <a:pt x="264583" y="45092"/>
                  <a:pt x="194028" y="-6413"/>
                  <a:pt x="207433" y="642"/>
                </a:cubicBezTo>
                <a:cubicBezTo>
                  <a:pt x="220838" y="7697"/>
                  <a:pt x="313972" y="116352"/>
                  <a:pt x="359833" y="174208"/>
                </a:cubicBezTo>
                <a:cubicBezTo>
                  <a:pt x="405694" y="232064"/>
                  <a:pt x="443794" y="291331"/>
                  <a:pt x="482600" y="347775"/>
                </a:cubicBezTo>
                <a:cubicBezTo>
                  <a:pt x="521406" y="404219"/>
                  <a:pt x="548217" y="473364"/>
                  <a:pt x="592667" y="512875"/>
                </a:cubicBezTo>
                <a:cubicBezTo>
                  <a:pt x="637117" y="552386"/>
                  <a:pt x="704850" y="577787"/>
                  <a:pt x="749300" y="584842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hlinkClick r:id="rId5" action="ppaction://hlinksldjump"/>
            <a:extLst>
              <a:ext uri="{FF2B5EF4-FFF2-40B4-BE49-F238E27FC236}">
                <a16:creationId xmlns:a16="http://schemas.microsoft.com/office/drawing/2014/main" id="{B020E179-A2FF-4B37-A8D8-15695225AC8F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23571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135132" y="1476551"/>
            <a:ext cx="595261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b="1" dirty="0"/>
              <a:t>9. AREE DI SERVIZIO</a:t>
            </a:r>
          </a:p>
          <a:p>
            <a:pPr algn="just">
              <a:spcAft>
                <a:spcPts val="600"/>
              </a:spcAft>
            </a:pPr>
            <a:endParaRPr lang="it-IT" dirty="0"/>
          </a:p>
          <a:p>
            <a:pPr algn="just">
              <a:spcAft>
                <a:spcPts val="600"/>
              </a:spcAft>
            </a:pPr>
            <a:r>
              <a:rPr lang="it-IT" dirty="0"/>
              <a:t>La torre di destra del complesso carcerario (F1) potrà ospitare aule e spazi dedicati alle attività di formazione e workshop ed eventualmente una piccola foresteria. </a:t>
            </a:r>
          </a:p>
          <a:p>
            <a:pPr algn="just">
              <a:spcAft>
                <a:spcPts val="600"/>
              </a:spcAft>
            </a:pPr>
            <a:endParaRPr lang="it-IT" dirty="0"/>
          </a:p>
          <a:p>
            <a:pPr algn="just">
              <a:spcAft>
                <a:spcPts val="600"/>
              </a:spcAft>
            </a:pPr>
            <a:r>
              <a:rPr lang="it-IT" dirty="0"/>
              <a:t>La gran parte del primo piano del corpo di guardia (F2) potrà essere dedicata, durante la cantierizzazione, al progetto di recupero e ai cantieri didattici.  Successivamente in questa sezione del quadrilatero centrale potranno essere localizzati i locali a rendere disponibili per associazioni e stakeholders.</a:t>
            </a:r>
          </a:p>
          <a:p>
            <a:pPr algn="just">
              <a:spcAft>
                <a:spcPts val="600"/>
              </a:spcAft>
            </a:pPr>
            <a:endParaRPr lang="it-IT" dirty="0"/>
          </a:p>
          <a:p>
            <a:pPr algn="just">
              <a:spcAft>
                <a:spcPts val="600"/>
              </a:spcAft>
            </a:pPr>
            <a:r>
              <a:rPr lang="it-IT" dirty="0"/>
              <a:t>La parte rimanente del quadrilatero del corpo di guardia (F3) sarà dedicata, nel corso dell’esecuzione degli interventi ad area servizio cantiere a disposizione della direzione lavori. </a:t>
            </a:r>
          </a:p>
        </p:txBody>
      </p:sp>
      <p:sp>
        <p:nvSpPr>
          <p:cNvPr id="32" name="CasellaDiTesto 31">
            <a:hlinkClick r:id="rId2" action="ppaction://hlinksldjump"/>
            <a:extLst>
              <a:ext uri="{FF2B5EF4-FFF2-40B4-BE49-F238E27FC236}">
                <a16:creationId xmlns:a16="http://schemas.microsoft.com/office/drawing/2014/main" id="{07138CB8-307A-4DA1-9401-3127A4F94B44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A255308-B227-45A5-8520-5B1CC0F4DB39}"/>
              </a:ext>
            </a:extLst>
          </p:cNvPr>
          <p:cNvGrpSpPr/>
          <p:nvPr/>
        </p:nvGrpSpPr>
        <p:grpSpPr>
          <a:xfrm>
            <a:off x="6870905" y="1476551"/>
            <a:ext cx="5185962" cy="4890972"/>
            <a:chOff x="7002180" y="2013994"/>
            <a:chExt cx="4259986" cy="3816087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0389AAE4-4FC1-406B-8EB4-1C7BFC3447CE}"/>
                </a:ext>
              </a:extLst>
            </p:cNvPr>
            <p:cNvGrpSpPr/>
            <p:nvPr/>
          </p:nvGrpSpPr>
          <p:grpSpPr>
            <a:xfrm>
              <a:off x="7002180" y="2013994"/>
              <a:ext cx="4259986" cy="3816087"/>
              <a:chOff x="7012013" y="2040472"/>
              <a:chExt cx="4259986" cy="3816087"/>
            </a:xfrm>
          </p:grpSpPr>
          <p:grpSp>
            <p:nvGrpSpPr>
              <p:cNvPr id="35" name="Gruppo 34">
                <a:extLst>
                  <a:ext uri="{FF2B5EF4-FFF2-40B4-BE49-F238E27FC236}">
                    <a16:creationId xmlns:a16="http://schemas.microsoft.com/office/drawing/2014/main" id="{D5CA6A3C-8314-4BCE-A30F-24CCC3B098E8}"/>
                  </a:ext>
                </a:extLst>
              </p:cNvPr>
              <p:cNvGrpSpPr/>
              <p:nvPr/>
            </p:nvGrpSpPr>
            <p:grpSpPr>
              <a:xfrm>
                <a:off x="7012013" y="2040472"/>
                <a:ext cx="4259986" cy="3816087"/>
                <a:chOff x="7110514" y="2240526"/>
                <a:chExt cx="3516847" cy="3066705"/>
              </a:xfrm>
            </p:grpSpPr>
            <p:pic>
              <p:nvPicPr>
                <p:cNvPr id="50" name="Immagine 49">
                  <a:extLst>
                    <a:ext uri="{FF2B5EF4-FFF2-40B4-BE49-F238E27FC236}">
                      <a16:creationId xmlns:a16="http://schemas.microsoft.com/office/drawing/2014/main" id="{C1B10ECD-44A8-4B1C-91B9-8CFFB93725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0649" t="15427" r="10649" b="15427"/>
                <a:stretch/>
              </p:blipFill>
              <p:spPr>
                <a:xfrm>
                  <a:off x="7110514" y="2240526"/>
                  <a:ext cx="3516847" cy="3066705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grpSp>
              <p:nvGrpSpPr>
                <p:cNvPr id="51" name="Gruppo 50">
                  <a:extLst>
                    <a:ext uri="{FF2B5EF4-FFF2-40B4-BE49-F238E27FC236}">
                      <a16:creationId xmlns:a16="http://schemas.microsoft.com/office/drawing/2014/main" id="{D5F8A872-E27C-4449-B158-D070F7DE8A54}"/>
                    </a:ext>
                  </a:extLst>
                </p:cNvPr>
                <p:cNvGrpSpPr/>
                <p:nvPr/>
              </p:nvGrpSpPr>
              <p:grpSpPr>
                <a:xfrm>
                  <a:off x="7925690" y="3394652"/>
                  <a:ext cx="2265404" cy="1493635"/>
                  <a:chOff x="7928865" y="3426402"/>
                  <a:chExt cx="2265404" cy="1493635"/>
                </a:xfrm>
              </p:grpSpPr>
              <p:cxnSp>
                <p:nvCxnSpPr>
                  <p:cNvPr id="52" name="Connettore diritto 51">
                    <a:extLst>
                      <a:ext uri="{FF2B5EF4-FFF2-40B4-BE49-F238E27FC236}">
                        <a16:creationId xmlns:a16="http://schemas.microsoft.com/office/drawing/2014/main" id="{13D641D5-74F3-45B9-82DF-85B45FB17E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28865" y="3917983"/>
                    <a:ext cx="289134" cy="167586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ttore diritto 52">
                    <a:extLst>
                      <a:ext uri="{FF2B5EF4-FFF2-40B4-BE49-F238E27FC236}">
                        <a16:creationId xmlns:a16="http://schemas.microsoft.com/office/drawing/2014/main" id="{6B140B15-0EF5-471D-BF19-CDD4FAEA06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49134" y="4207167"/>
                    <a:ext cx="364665" cy="184724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ttore diritto 53">
                    <a:extLst>
                      <a:ext uri="{FF2B5EF4-FFF2-40B4-BE49-F238E27FC236}">
                        <a16:creationId xmlns:a16="http://schemas.microsoft.com/office/drawing/2014/main" id="{EE42EB5F-B4F5-454E-8108-02BEDE72EB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96506" y="4515953"/>
                    <a:ext cx="248390" cy="131606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ttore diritto 54">
                    <a:extLst>
                      <a:ext uri="{FF2B5EF4-FFF2-40B4-BE49-F238E27FC236}">
                        <a16:creationId xmlns:a16="http://schemas.microsoft.com/office/drawing/2014/main" id="{B38DD6FA-ED11-4E2F-8E89-83DCBDBFC3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768819" y="4243474"/>
                    <a:ext cx="425450" cy="676563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ttore diritto 57">
                    <a:extLst>
                      <a:ext uri="{FF2B5EF4-FFF2-40B4-BE49-F238E27FC236}">
                        <a16:creationId xmlns:a16="http://schemas.microsoft.com/office/drawing/2014/main" id="{91A44BDE-0BD0-434D-BB4F-E5CE4B15AD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28301" y="3426402"/>
                    <a:ext cx="1379249" cy="723323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70D36DDD-7E27-402A-B5C6-68401E9F6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4694" y="4392501"/>
                <a:ext cx="325144" cy="60368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40">
                <a:extLst>
                  <a:ext uri="{FF2B5EF4-FFF2-40B4-BE49-F238E27FC236}">
                    <a16:creationId xmlns:a16="http://schemas.microsoft.com/office/drawing/2014/main" id="{B538CDCD-70F1-4B0E-9F66-47162DFEE4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0138" y="3469739"/>
                <a:ext cx="369971" cy="636069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Figura a mano libera: forma 58">
              <a:extLst>
                <a:ext uri="{FF2B5EF4-FFF2-40B4-BE49-F238E27FC236}">
                  <a16:creationId xmlns:a16="http://schemas.microsoft.com/office/drawing/2014/main" id="{91E70769-C347-49E2-BA1C-045ADFA7EC40}"/>
                </a:ext>
              </a:extLst>
            </p:cNvPr>
            <p:cNvSpPr/>
            <p:nvPr/>
          </p:nvSpPr>
          <p:spPr>
            <a:xfrm>
              <a:off x="8304506" y="4249690"/>
              <a:ext cx="325144" cy="275589"/>
            </a:xfrm>
            <a:custGeom>
              <a:avLst/>
              <a:gdLst>
                <a:gd name="connsiteX0" fmla="*/ 12768 w 377893"/>
                <a:gd name="connsiteY0" fmla="*/ 0 h 245379"/>
                <a:gd name="connsiteX1" fmla="*/ 6418 w 377893"/>
                <a:gd name="connsiteY1" fmla="*/ 101600 h 245379"/>
                <a:gd name="connsiteX2" fmla="*/ 92143 w 377893"/>
                <a:gd name="connsiteY2" fmla="*/ 203200 h 245379"/>
                <a:gd name="connsiteX3" fmla="*/ 247718 w 377893"/>
                <a:gd name="connsiteY3" fmla="*/ 244475 h 245379"/>
                <a:gd name="connsiteX4" fmla="*/ 377893 w 377893"/>
                <a:gd name="connsiteY4" fmla="*/ 168275 h 2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893" h="245379">
                  <a:moveTo>
                    <a:pt x="12768" y="0"/>
                  </a:moveTo>
                  <a:cubicBezTo>
                    <a:pt x="2978" y="33866"/>
                    <a:pt x="-6811" y="67733"/>
                    <a:pt x="6418" y="101600"/>
                  </a:cubicBezTo>
                  <a:cubicBezTo>
                    <a:pt x="19647" y="135467"/>
                    <a:pt x="51926" y="179387"/>
                    <a:pt x="92143" y="203200"/>
                  </a:cubicBezTo>
                  <a:cubicBezTo>
                    <a:pt x="132360" y="227013"/>
                    <a:pt x="200093" y="250296"/>
                    <a:pt x="247718" y="244475"/>
                  </a:cubicBezTo>
                  <a:cubicBezTo>
                    <a:pt x="295343" y="238654"/>
                    <a:pt x="345085" y="190500"/>
                    <a:pt x="377893" y="1682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Figura a mano libera: forma 59">
              <a:extLst>
                <a:ext uri="{FF2B5EF4-FFF2-40B4-BE49-F238E27FC236}">
                  <a16:creationId xmlns:a16="http://schemas.microsoft.com/office/drawing/2014/main" id="{21355D5E-A110-41FF-8A43-0821C4AD7514}"/>
                </a:ext>
              </a:extLst>
            </p:cNvPr>
            <p:cNvSpPr/>
            <p:nvPr/>
          </p:nvSpPr>
          <p:spPr>
            <a:xfrm>
              <a:off x="9035924" y="4664141"/>
              <a:ext cx="377893" cy="245379"/>
            </a:xfrm>
            <a:custGeom>
              <a:avLst/>
              <a:gdLst>
                <a:gd name="connsiteX0" fmla="*/ 12768 w 377893"/>
                <a:gd name="connsiteY0" fmla="*/ 0 h 245379"/>
                <a:gd name="connsiteX1" fmla="*/ 6418 w 377893"/>
                <a:gd name="connsiteY1" fmla="*/ 101600 h 245379"/>
                <a:gd name="connsiteX2" fmla="*/ 92143 w 377893"/>
                <a:gd name="connsiteY2" fmla="*/ 203200 h 245379"/>
                <a:gd name="connsiteX3" fmla="*/ 247718 w 377893"/>
                <a:gd name="connsiteY3" fmla="*/ 244475 h 245379"/>
                <a:gd name="connsiteX4" fmla="*/ 377893 w 377893"/>
                <a:gd name="connsiteY4" fmla="*/ 168275 h 2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893" h="245379">
                  <a:moveTo>
                    <a:pt x="12768" y="0"/>
                  </a:moveTo>
                  <a:cubicBezTo>
                    <a:pt x="2978" y="33866"/>
                    <a:pt x="-6811" y="67733"/>
                    <a:pt x="6418" y="101600"/>
                  </a:cubicBezTo>
                  <a:cubicBezTo>
                    <a:pt x="19647" y="135467"/>
                    <a:pt x="51926" y="179387"/>
                    <a:pt x="92143" y="203200"/>
                  </a:cubicBezTo>
                  <a:cubicBezTo>
                    <a:pt x="132360" y="227013"/>
                    <a:pt x="200093" y="250296"/>
                    <a:pt x="247718" y="244475"/>
                  </a:cubicBezTo>
                  <a:cubicBezTo>
                    <a:pt x="295343" y="238654"/>
                    <a:pt x="345085" y="190500"/>
                    <a:pt x="377893" y="1682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1" name="Connettore diritto 60">
              <a:extLst>
                <a:ext uri="{FF2B5EF4-FFF2-40B4-BE49-F238E27FC236}">
                  <a16:creationId xmlns:a16="http://schemas.microsoft.com/office/drawing/2014/main" id="{DB91C90E-38A6-46EB-933B-ED1BDD8440B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049" y="4249690"/>
              <a:ext cx="412664" cy="21718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>
              <a:extLst>
                <a:ext uri="{FF2B5EF4-FFF2-40B4-BE49-F238E27FC236}">
                  <a16:creationId xmlns:a16="http://schemas.microsoft.com/office/drawing/2014/main" id="{579B90EC-1F8D-47FD-A449-F8C864649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23016" y="4249690"/>
              <a:ext cx="298033" cy="11633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6E64B471-98E0-47F7-9C69-185E3287A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04860" y="4969702"/>
              <a:ext cx="540230" cy="33906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diritto 63">
              <a:extLst>
                <a:ext uri="{FF2B5EF4-FFF2-40B4-BE49-F238E27FC236}">
                  <a16:creationId xmlns:a16="http://schemas.microsoft.com/office/drawing/2014/main" id="{4AB5AA3D-98F3-4EC5-8E19-3C8F52C556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1884" y="3634316"/>
              <a:ext cx="369971" cy="63606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B1A235C3-AF8E-4A5D-9B87-EE94FA8F0FFC}"/>
              </a:ext>
            </a:extLst>
          </p:cNvPr>
          <p:cNvSpPr txBox="1"/>
          <p:nvPr/>
        </p:nvSpPr>
        <p:spPr>
          <a:xfrm>
            <a:off x="10506111" y="4759743"/>
            <a:ext cx="56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F 1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FBCCC879-0542-4751-A537-E469CE4BC995}"/>
              </a:ext>
            </a:extLst>
          </p:cNvPr>
          <p:cNvSpPr txBox="1"/>
          <p:nvPr/>
        </p:nvSpPr>
        <p:spPr>
          <a:xfrm>
            <a:off x="9315582" y="4238548"/>
            <a:ext cx="56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F 2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D3A65594-DB82-4ECE-A2ED-AC69F7D2717B}"/>
              </a:ext>
            </a:extLst>
          </p:cNvPr>
          <p:cNvSpPr txBox="1"/>
          <p:nvPr/>
        </p:nvSpPr>
        <p:spPr>
          <a:xfrm>
            <a:off x="8292008" y="3591945"/>
            <a:ext cx="56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F 3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33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7472" y="1284277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600" y="1310133"/>
            <a:ext cx="3090333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10. CASA DEL DIRETTORE E IL FORNO</a:t>
            </a:r>
          </a:p>
          <a:p>
            <a:pPr>
              <a:spcAft>
                <a:spcPts val="600"/>
              </a:spcAft>
            </a:pPr>
            <a:r>
              <a:rPr lang="it-IT" dirty="0"/>
              <a:t>L’ipotesi allo studio prevede di localizzare nella ex Casa del direttore ambienti dedicati a laboratori e a residenzialità leggera (25-40 posti letto)</a:t>
            </a:r>
          </a:p>
          <a:p>
            <a:pPr>
              <a:spcAft>
                <a:spcPts val="600"/>
              </a:spcAft>
            </a:pPr>
            <a:r>
              <a:rPr lang="it-IT" dirty="0"/>
              <a:t>Nell’ex forno potranno essere localizzate le funzioni ristorative (ristorante e caffetteria)</a:t>
            </a:r>
          </a:p>
          <a:p>
            <a:pPr>
              <a:spcAft>
                <a:spcPts val="600"/>
              </a:spcAft>
            </a:pPr>
            <a:endParaRPr lang="it-IT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1242606-CB84-1442-B0F4-3651B02671F2}"/>
              </a:ext>
            </a:extLst>
          </p:cNvPr>
          <p:cNvSpPr txBox="1"/>
          <p:nvPr/>
        </p:nvSpPr>
        <p:spPr>
          <a:xfrm>
            <a:off x="7341330" y="2584748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9A5E0E-42E7-470C-A4C4-DE96C0A68D3F}"/>
              </a:ext>
            </a:extLst>
          </p:cNvPr>
          <p:cNvSpPr txBox="1"/>
          <p:nvPr/>
        </p:nvSpPr>
        <p:spPr>
          <a:xfrm>
            <a:off x="7656341" y="1987377"/>
            <a:ext cx="845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EX FORNO</a:t>
            </a:r>
          </a:p>
        </p:txBody>
      </p:sp>
      <p:pic>
        <p:nvPicPr>
          <p:cNvPr id="10" name="Immagine 9" descr="Schermata 2020-11-16 alle 18.20.25.png">
            <a:extLst>
              <a:ext uri="{FF2B5EF4-FFF2-40B4-BE49-F238E27FC236}">
                <a16:creationId xmlns:a16="http://schemas.microsoft.com/office/drawing/2014/main" id="{234AFAE9-6D30-471E-ADFA-85A3E819C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355" y="4158172"/>
            <a:ext cx="3736211" cy="2691210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DC45BA6-321B-475A-B6C0-6487C43AE6A5}"/>
              </a:ext>
            </a:extLst>
          </p:cNvPr>
          <p:cNvCxnSpPr>
            <a:cxnSpLocks/>
          </p:cNvCxnSpPr>
          <p:nvPr/>
        </p:nvCxnSpPr>
        <p:spPr>
          <a:xfrm>
            <a:off x="7785046" y="2425469"/>
            <a:ext cx="741615" cy="275613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54AE67E-D04D-411B-A5AB-A887723F0314}"/>
              </a:ext>
            </a:extLst>
          </p:cNvPr>
          <p:cNvCxnSpPr>
            <a:cxnSpLocks/>
          </p:cNvCxnSpPr>
          <p:nvPr/>
        </p:nvCxnSpPr>
        <p:spPr>
          <a:xfrm flipH="1">
            <a:off x="7341331" y="3429000"/>
            <a:ext cx="215684" cy="214472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CAA88C9-EEF6-420C-8387-AF31988F6739}"/>
              </a:ext>
            </a:extLst>
          </p:cNvPr>
          <p:cNvSpPr txBox="1"/>
          <p:nvPr/>
        </p:nvSpPr>
        <p:spPr>
          <a:xfrm>
            <a:off x="6581775" y="3341223"/>
            <a:ext cx="948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EX CASA DEL DIRETTORE</a:t>
            </a:r>
          </a:p>
        </p:txBody>
      </p:sp>
      <p:pic>
        <p:nvPicPr>
          <p:cNvPr id="4" name="Immagine 3" descr="Immagine che contiene vecchio, interni, sporco, rotto&#10;&#10;Descrizione generata automaticamente">
            <a:extLst>
              <a:ext uri="{FF2B5EF4-FFF2-40B4-BE49-F238E27FC236}">
                <a16:creationId xmlns:a16="http://schemas.microsoft.com/office/drawing/2014/main" id="{9CEC1D43-39E7-4A29-ABCA-B3F2AD685B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692" y="1313656"/>
            <a:ext cx="3389579" cy="2542184"/>
          </a:xfrm>
          <a:prstGeom prst="rect">
            <a:avLst/>
          </a:prstGeom>
        </p:spPr>
      </p:pic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FE83EB09-1C5E-4653-977C-BC002EFADE0A}"/>
              </a:ext>
            </a:extLst>
          </p:cNvPr>
          <p:cNvSpPr/>
          <p:nvPr/>
        </p:nvSpPr>
        <p:spPr>
          <a:xfrm>
            <a:off x="7431617" y="2228850"/>
            <a:ext cx="338666" cy="328083"/>
          </a:xfrm>
          <a:custGeom>
            <a:avLst/>
            <a:gdLst>
              <a:gd name="connsiteX0" fmla="*/ 0 w 338666"/>
              <a:gd name="connsiteY0" fmla="*/ 190500 h 328083"/>
              <a:gd name="connsiteX1" fmla="*/ 131233 w 338666"/>
              <a:gd name="connsiteY1" fmla="*/ 0 h 328083"/>
              <a:gd name="connsiteX2" fmla="*/ 338666 w 338666"/>
              <a:gd name="connsiteY2" fmla="*/ 143933 h 328083"/>
              <a:gd name="connsiteX3" fmla="*/ 215900 w 338666"/>
              <a:gd name="connsiteY3" fmla="*/ 328083 h 328083"/>
              <a:gd name="connsiteX4" fmla="*/ 0 w 338666"/>
              <a:gd name="connsiteY4" fmla="*/ 190500 h 32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666" h="328083">
                <a:moveTo>
                  <a:pt x="0" y="190500"/>
                </a:moveTo>
                <a:lnTo>
                  <a:pt x="131233" y="0"/>
                </a:lnTo>
                <a:lnTo>
                  <a:pt x="338666" y="143933"/>
                </a:lnTo>
                <a:lnTo>
                  <a:pt x="215900" y="328083"/>
                </a:lnTo>
                <a:lnTo>
                  <a:pt x="0" y="19050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2AD619C6-8F22-4369-93FA-BD3C5DE5C751}"/>
              </a:ext>
            </a:extLst>
          </p:cNvPr>
          <p:cNvSpPr/>
          <p:nvPr/>
        </p:nvSpPr>
        <p:spPr>
          <a:xfrm>
            <a:off x="7353300" y="3014133"/>
            <a:ext cx="579967" cy="508000"/>
          </a:xfrm>
          <a:custGeom>
            <a:avLst/>
            <a:gdLst>
              <a:gd name="connsiteX0" fmla="*/ 0 w 579967"/>
              <a:gd name="connsiteY0" fmla="*/ 239184 h 508000"/>
              <a:gd name="connsiteX1" fmla="*/ 165100 w 579967"/>
              <a:gd name="connsiteY1" fmla="*/ 0 h 508000"/>
              <a:gd name="connsiteX2" fmla="*/ 234950 w 579967"/>
              <a:gd name="connsiteY2" fmla="*/ 44450 h 508000"/>
              <a:gd name="connsiteX3" fmla="*/ 194733 w 579967"/>
              <a:gd name="connsiteY3" fmla="*/ 112184 h 508000"/>
              <a:gd name="connsiteX4" fmla="*/ 440267 w 579967"/>
              <a:gd name="connsiteY4" fmla="*/ 292100 h 508000"/>
              <a:gd name="connsiteX5" fmla="*/ 493183 w 579967"/>
              <a:gd name="connsiteY5" fmla="*/ 222250 h 508000"/>
              <a:gd name="connsiteX6" fmla="*/ 579967 w 579967"/>
              <a:gd name="connsiteY6" fmla="*/ 298450 h 508000"/>
              <a:gd name="connsiteX7" fmla="*/ 444500 w 579967"/>
              <a:gd name="connsiteY7" fmla="*/ 508000 h 508000"/>
              <a:gd name="connsiteX8" fmla="*/ 374650 w 579967"/>
              <a:gd name="connsiteY8" fmla="*/ 459317 h 508000"/>
              <a:gd name="connsiteX9" fmla="*/ 406400 w 579967"/>
              <a:gd name="connsiteY9" fmla="*/ 406400 h 508000"/>
              <a:gd name="connsiteX10" fmla="*/ 116417 w 579967"/>
              <a:gd name="connsiteY10" fmla="*/ 226484 h 508000"/>
              <a:gd name="connsiteX11" fmla="*/ 76200 w 579967"/>
              <a:gd name="connsiteY11" fmla="*/ 270934 h 508000"/>
              <a:gd name="connsiteX12" fmla="*/ 0 w 579967"/>
              <a:gd name="connsiteY12" fmla="*/ 239184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967" h="508000">
                <a:moveTo>
                  <a:pt x="0" y="239184"/>
                </a:moveTo>
                <a:lnTo>
                  <a:pt x="165100" y="0"/>
                </a:lnTo>
                <a:lnTo>
                  <a:pt x="234950" y="44450"/>
                </a:lnTo>
                <a:lnTo>
                  <a:pt x="194733" y="112184"/>
                </a:lnTo>
                <a:lnTo>
                  <a:pt x="440267" y="292100"/>
                </a:lnTo>
                <a:lnTo>
                  <a:pt x="493183" y="222250"/>
                </a:lnTo>
                <a:lnTo>
                  <a:pt x="579967" y="298450"/>
                </a:lnTo>
                <a:lnTo>
                  <a:pt x="444500" y="508000"/>
                </a:lnTo>
                <a:lnTo>
                  <a:pt x="374650" y="459317"/>
                </a:lnTo>
                <a:lnTo>
                  <a:pt x="406400" y="406400"/>
                </a:lnTo>
                <a:lnTo>
                  <a:pt x="116417" y="226484"/>
                </a:lnTo>
                <a:lnTo>
                  <a:pt x="76200" y="270934"/>
                </a:lnTo>
                <a:lnTo>
                  <a:pt x="0" y="239184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hlinkClick r:id="rId5" action="ppaction://hlinksldjump"/>
            <a:extLst>
              <a:ext uri="{FF2B5EF4-FFF2-40B4-BE49-F238E27FC236}">
                <a16:creationId xmlns:a16="http://schemas.microsoft.com/office/drawing/2014/main" id="{65929997-5DD8-4736-8F43-D5B32997DD48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4110901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00710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600" y="1310133"/>
            <a:ext cx="3090333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11. RESIDENZE E LABORATORI PERCORSO PAESISTICO VIA GIULIA</a:t>
            </a:r>
          </a:p>
          <a:p>
            <a:pPr>
              <a:spcAft>
                <a:spcPts val="600"/>
              </a:spcAft>
            </a:pPr>
            <a:endParaRPr lang="it-IT" b="1" dirty="0"/>
          </a:p>
          <a:p>
            <a:pPr>
              <a:spcAft>
                <a:spcPts val="600"/>
              </a:spcAft>
            </a:pPr>
            <a:r>
              <a:rPr lang="it-IT" dirty="0"/>
              <a:t>L’ipotesi progettuale prevede l’acquisizione di manufatti su via Giulia di proprietà privata da poter destinare a lavoratori e spazi espositivi temporanei ed eventuali ulteriori spazi per alloggi.</a:t>
            </a:r>
          </a:p>
          <a:p>
            <a:pPr>
              <a:spcAft>
                <a:spcPts val="600"/>
              </a:spcAft>
            </a:pPr>
            <a:endParaRPr lang="it-IT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1242606-CB84-1442-B0F4-3651B02671F2}"/>
              </a:ext>
            </a:extLst>
          </p:cNvPr>
          <p:cNvSpPr txBox="1"/>
          <p:nvPr/>
        </p:nvSpPr>
        <p:spPr>
          <a:xfrm>
            <a:off x="8062807" y="2215305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4" name="Immagine 13" descr="15393289-27ad-41eb-a246-e0e9ee63e632.JPG">
            <a:extLst>
              <a:ext uri="{FF2B5EF4-FFF2-40B4-BE49-F238E27FC236}">
                <a16:creationId xmlns:a16="http://schemas.microsoft.com/office/drawing/2014/main" id="{EDA47E4F-CA10-4EC5-8911-E03868653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4643657"/>
            <a:ext cx="4381499" cy="2211671"/>
          </a:xfrm>
          <a:prstGeom prst="rect">
            <a:avLst/>
          </a:prstGeom>
        </p:spPr>
      </p:pic>
      <p:pic>
        <p:nvPicPr>
          <p:cNvPr id="15" name="Immagine 14" descr="3f176227-aecf-4beb-818c-fed51848e4c4.JPG">
            <a:extLst>
              <a:ext uri="{FF2B5EF4-FFF2-40B4-BE49-F238E27FC236}">
                <a16:creationId xmlns:a16="http://schemas.microsoft.com/office/drawing/2014/main" id="{2F65F6B0-23C6-445D-8876-E954F4B08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733" y="4643657"/>
            <a:ext cx="3345562" cy="2214343"/>
          </a:xfrm>
          <a:prstGeom prst="rect">
            <a:avLst/>
          </a:prstGeom>
        </p:spPr>
      </p:pic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3FA69213-C49D-46EF-B1EC-3DBA0B1A8D2B}"/>
              </a:ext>
            </a:extLst>
          </p:cNvPr>
          <p:cNvSpPr/>
          <p:nvPr/>
        </p:nvSpPr>
        <p:spPr>
          <a:xfrm>
            <a:off x="7810500" y="2825750"/>
            <a:ext cx="376767" cy="93133"/>
          </a:xfrm>
          <a:custGeom>
            <a:avLst/>
            <a:gdLst>
              <a:gd name="connsiteX0" fmla="*/ 12700 w 376767"/>
              <a:gd name="connsiteY0" fmla="*/ 0 h 93133"/>
              <a:gd name="connsiteX1" fmla="*/ 376767 w 376767"/>
              <a:gd name="connsiteY1" fmla="*/ 25400 h 93133"/>
              <a:gd name="connsiteX2" fmla="*/ 372533 w 376767"/>
              <a:gd name="connsiteY2" fmla="*/ 93133 h 93133"/>
              <a:gd name="connsiteX3" fmla="*/ 0 w 376767"/>
              <a:gd name="connsiteY3" fmla="*/ 61383 h 93133"/>
              <a:gd name="connsiteX4" fmla="*/ 12700 w 376767"/>
              <a:gd name="connsiteY4" fmla="*/ 0 h 9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767" h="93133">
                <a:moveTo>
                  <a:pt x="12700" y="0"/>
                </a:moveTo>
                <a:lnTo>
                  <a:pt x="376767" y="25400"/>
                </a:lnTo>
                <a:lnTo>
                  <a:pt x="372533" y="93133"/>
                </a:lnTo>
                <a:lnTo>
                  <a:pt x="0" y="61383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FD4B4163-CA94-4089-B8ED-E49992D05616}"/>
              </a:ext>
            </a:extLst>
          </p:cNvPr>
          <p:cNvSpPr/>
          <p:nvPr/>
        </p:nvSpPr>
        <p:spPr>
          <a:xfrm>
            <a:off x="8210549" y="2800350"/>
            <a:ext cx="103717" cy="148167"/>
          </a:xfrm>
          <a:custGeom>
            <a:avLst/>
            <a:gdLst>
              <a:gd name="connsiteX0" fmla="*/ 23284 w 105834"/>
              <a:gd name="connsiteY0" fmla="*/ 0 h 137583"/>
              <a:gd name="connsiteX1" fmla="*/ 105834 w 105834"/>
              <a:gd name="connsiteY1" fmla="*/ 12700 h 137583"/>
              <a:gd name="connsiteX2" fmla="*/ 95250 w 105834"/>
              <a:gd name="connsiteY2" fmla="*/ 137583 h 137583"/>
              <a:gd name="connsiteX3" fmla="*/ 0 w 105834"/>
              <a:gd name="connsiteY3" fmla="*/ 133350 h 137583"/>
              <a:gd name="connsiteX4" fmla="*/ 23284 w 105834"/>
              <a:gd name="connsiteY4" fmla="*/ 0 h 13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34" h="137583">
                <a:moveTo>
                  <a:pt x="23284" y="0"/>
                </a:moveTo>
                <a:lnTo>
                  <a:pt x="105834" y="12700"/>
                </a:lnTo>
                <a:lnTo>
                  <a:pt x="95250" y="137583"/>
                </a:lnTo>
                <a:lnTo>
                  <a:pt x="0" y="133350"/>
                </a:lnTo>
                <a:lnTo>
                  <a:pt x="23284" y="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C93FE87B-9993-4015-B8EB-51AB0FE0FC7B}"/>
              </a:ext>
            </a:extLst>
          </p:cNvPr>
          <p:cNvSpPr/>
          <p:nvPr/>
        </p:nvSpPr>
        <p:spPr>
          <a:xfrm>
            <a:off x="8352367" y="2878667"/>
            <a:ext cx="340783" cy="116416"/>
          </a:xfrm>
          <a:custGeom>
            <a:avLst/>
            <a:gdLst>
              <a:gd name="connsiteX0" fmla="*/ 19050 w 340783"/>
              <a:gd name="connsiteY0" fmla="*/ 0 h 116416"/>
              <a:gd name="connsiteX1" fmla="*/ 340783 w 340783"/>
              <a:gd name="connsiteY1" fmla="*/ 46566 h 116416"/>
              <a:gd name="connsiteX2" fmla="*/ 330200 w 340783"/>
              <a:gd name="connsiteY2" fmla="*/ 116416 h 116416"/>
              <a:gd name="connsiteX3" fmla="*/ 0 w 340783"/>
              <a:gd name="connsiteY3" fmla="*/ 61383 h 116416"/>
              <a:gd name="connsiteX4" fmla="*/ 19050 w 340783"/>
              <a:gd name="connsiteY4" fmla="*/ 0 h 11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83" h="116416">
                <a:moveTo>
                  <a:pt x="19050" y="0"/>
                </a:moveTo>
                <a:lnTo>
                  <a:pt x="340783" y="46566"/>
                </a:lnTo>
                <a:lnTo>
                  <a:pt x="330200" y="116416"/>
                </a:lnTo>
                <a:lnTo>
                  <a:pt x="0" y="61383"/>
                </a:lnTo>
                <a:lnTo>
                  <a:pt x="19050" y="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34E06BD-BF92-428E-A005-0F4918918D62}"/>
              </a:ext>
            </a:extLst>
          </p:cNvPr>
          <p:cNvCxnSpPr>
            <a:cxnSpLocks/>
          </p:cNvCxnSpPr>
          <p:nvPr/>
        </p:nvCxnSpPr>
        <p:spPr>
          <a:xfrm flipV="1">
            <a:off x="8337548" y="2672852"/>
            <a:ext cx="1243124" cy="13597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712559E-3788-4EAF-9B6C-244CEBE9F61A}"/>
              </a:ext>
            </a:extLst>
          </p:cNvPr>
          <p:cNvCxnSpPr>
            <a:cxnSpLocks/>
          </p:cNvCxnSpPr>
          <p:nvPr/>
        </p:nvCxnSpPr>
        <p:spPr>
          <a:xfrm flipH="1">
            <a:off x="5706533" y="2918883"/>
            <a:ext cx="2103967" cy="164465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0DF7ED7-E6D5-470E-9F13-C1CC0D2E8C7B}"/>
              </a:ext>
            </a:extLst>
          </p:cNvPr>
          <p:cNvSpPr txBox="1"/>
          <p:nvPr/>
        </p:nvSpPr>
        <p:spPr>
          <a:xfrm>
            <a:off x="7324474" y="2480095"/>
            <a:ext cx="924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EX SPACCIO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08672EF-9352-42CF-8E37-F2982C81283A}"/>
              </a:ext>
            </a:extLst>
          </p:cNvPr>
          <p:cNvSpPr txBox="1"/>
          <p:nvPr/>
        </p:nvSpPr>
        <p:spPr>
          <a:xfrm>
            <a:off x="8308283" y="2483289"/>
            <a:ext cx="64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CHIESA</a:t>
            </a:r>
          </a:p>
        </p:txBody>
      </p:sp>
      <p:pic>
        <p:nvPicPr>
          <p:cNvPr id="12" name="Immagine 11" descr="Immagine che contiene edificio, esterni, segnale, vecchio&#10;&#10;Descrizione generata automaticamente">
            <a:extLst>
              <a:ext uri="{FF2B5EF4-FFF2-40B4-BE49-F238E27FC236}">
                <a16:creationId xmlns:a16="http://schemas.microsoft.com/office/drawing/2014/main" id="{48D53A9D-4961-46B3-BEF4-DB68CBA8F3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8294" y="1300710"/>
            <a:ext cx="2611328" cy="310936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95F3B2D-EE0E-487B-A361-6F64FAC353DB}"/>
              </a:ext>
            </a:extLst>
          </p:cNvPr>
          <p:cNvSpPr txBox="1"/>
          <p:nvPr/>
        </p:nvSpPr>
        <p:spPr>
          <a:xfrm rot="496807">
            <a:off x="7908968" y="2959450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VIA GIULIA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4D6F76F-F0B5-4658-A986-2EA682B1C83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8332413" y="3235005"/>
            <a:ext cx="618867" cy="132852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hlinkClick r:id="rId6" action="ppaction://hlinksldjump"/>
            <a:extLst>
              <a:ext uri="{FF2B5EF4-FFF2-40B4-BE49-F238E27FC236}">
                <a16:creationId xmlns:a16="http://schemas.microsoft.com/office/drawing/2014/main" id="{9762A58A-BA94-43EB-B4FB-339006B949CE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1601860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49C2E0AC-F87C-4286-B4D8-1AFC80097444}"/>
              </a:ext>
            </a:extLst>
          </p:cNvPr>
          <p:cNvSpPr/>
          <p:nvPr/>
        </p:nvSpPr>
        <p:spPr>
          <a:xfrm>
            <a:off x="8712107" y="3088459"/>
            <a:ext cx="1358900" cy="3353162"/>
          </a:xfrm>
          <a:custGeom>
            <a:avLst/>
            <a:gdLst>
              <a:gd name="connsiteX0" fmla="*/ 0 w 1358900"/>
              <a:gd name="connsiteY0" fmla="*/ 0 h 3353162"/>
              <a:gd name="connsiteX1" fmla="*/ 317500 w 1358900"/>
              <a:gd name="connsiteY1" fmla="*/ 107950 h 3353162"/>
              <a:gd name="connsiteX2" fmla="*/ 533400 w 1358900"/>
              <a:gd name="connsiteY2" fmla="*/ 254000 h 3353162"/>
              <a:gd name="connsiteX3" fmla="*/ 647700 w 1358900"/>
              <a:gd name="connsiteY3" fmla="*/ 438150 h 3353162"/>
              <a:gd name="connsiteX4" fmla="*/ 641350 w 1358900"/>
              <a:gd name="connsiteY4" fmla="*/ 762000 h 3353162"/>
              <a:gd name="connsiteX5" fmla="*/ 457200 w 1358900"/>
              <a:gd name="connsiteY5" fmla="*/ 1200150 h 3353162"/>
              <a:gd name="connsiteX6" fmla="*/ 254000 w 1358900"/>
              <a:gd name="connsiteY6" fmla="*/ 1771650 h 3353162"/>
              <a:gd name="connsiteX7" fmla="*/ 190500 w 1358900"/>
              <a:gd name="connsiteY7" fmla="*/ 2260600 h 3353162"/>
              <a:gd name="connsiteX8" fmla="*/ 177800 w 1358900"/>
              <a:gd name="connsiteY8" fmla="*/ 2692400 h 3353162"/>
              <a:gd name="connsiteX9" fmla="*/ 279400 w 1358900"/>
              <a:gd name="connsiteY9" fmla="*/ 2984500 h 3353162"/>
              <a:gd name="connsiteX10" fmla="*/ 438150 w 1358900"/>
              <a:gd name="connsiteY10" fmla="*/ 3219450 h 3353162"/>
              <a:gd name="connsiteX11" fmla="*/ 800100 w 1358900"/>
              <a:gd name="connsiteY11" fmla="*/ 3352800 h 3353162"/>
              <a:gd name="connsiteX12" fmla="*/ 1358900 w 1358900"/>
              <a:gd name="connsiteY12" fmla="*/ 3181350 h 335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8900" h="3353162">
                <a:moveTo>
                  <a:pt x="0" y="0"/>
                </a:moveTo>
                <a:cubicBezTo>
                  <a:pt x="114300" y="32808"/>
                  <a:pt x="228600" y="65617"/>
                  <a:pt x="317500" y="107950"/>
                </a:cubicBezTo>
                <a:cubicBezTo>
                  <a:pt x="406400" y="150283"/>
                  <a:pt x="478367" y="198967"/>
                  <a:pt x="533400" y="254000"/>
                </a:cubicBezTo>
                <a:cubicBezTo>
                  <a:pt x="588433" y="309033"/>
                  <a:pt x="629708" y="353483"/>
                  <a:pt x="647700" y="438150"/>
                </a:cubicBezTo>
                <a:cubicBezTo>
                  <a:pt x="665692" y="522817"/>
                  <a:pt x="673100" y="635000"/>
                  <a:pt x="641350" y="762000"/>
                </a:cubicBezTo>
                <a:cubicBezTo>
                  <a:pt x="609600" y="889000"/>
                  <a:pt x="521758" y="1031875"/>
                  <a:pt x="457200" y="1200150"/>
                </a:cubicBezTo>
                <a:cubicBezTo>
                  <a:pt x="392642" y="1368425"/>
                  <a:pt x="298450" y="1594908"/>
                  <a:pt x="254000" y="1771650"/>
                </a:cubicBezTo>
                <a:cubicBezTo>
                  <a:pt x="209550" y="1948392"/>
                  <a:pt x="203200" y="2107142"/>
                  <a:pt x="190500" y="2260600"/>
                </a:cubicBezTo>
                <a:cubicBezTo>
                  <a:pt x="177800" y="2414058"/>
                  <a:pt x="162983" y="2571750"/>
                  <a:pt x="177800" y="2692400"/>
                </a:cubicBezTo>
                <a:cubicBezTo>
                  <a:pt x="192617" y="2813050"/>
                  <a:pt x="236008" y="2896658"/>
                  <a:pt x="279400" y="2984500"/>
                </a:cubicBezTo>
                <a:cubicBezTo>
                  <a:pt x="322792" y="3072342"/>
                  <a:pt x="351367" y="3158067"/>
                  <a:pt x="438150" y="3219450"/>
                </a:cubicBezTo>
                <a:cubicBezTo>
                  <a:pt x="524933" y="3280833"/>
                  <a:pt x="646642" y="3359150"/>
                  <a:pt x="800100" y="3352800"/>
                </a:cubicBezTo>
                <a:cubicBezTo>
                  <a:pt x="953558" y="3346450"/>
                  <a:pt x="1358900" y="3181350"/>
                  <a:pt x="1358900" y="3181350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10133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177800" y="1310133"/>
            <a:ext cx="3522133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12. GLI EX SPOGLIATORI E LE EX LAVANDERIE</a:t>
            </a:r>
          </a:p>
          <a:p>
            <a:pPr>
              <a:spcAft>
                <a:spcPts val="600"/>
              </a:spcAft>
            </a:pPr>
            <a:endParaRPr lang="it-IT" b="1" dirty="0"/>
          </a:p>
          <a:p>
            <a:pPr>
              <a:spcAft>
                <a:spcPts val="600"/>
              </a:spcAft>
            </a:pPr>
            <a:r>
              <a:rPr lang="it-IT" sz="1700" dirty="0"/>
              <a:t>Nell’area degli ex spogliatoi potrà essere possibile localizzare la funzione di residenzialità leggera (ostello) per circa 40 posti letto</a:t>
            </a:r>
          </a:p>
          <a:p>
            <a:pPr>
              <a:spcAft>
                <a:spcPts val="600"/>
              </a:spcAft>
            </a:pPr>
            <a:r>
              <a:rPr lang="it-IT" sz="1700" dirty="0"/>
              <a:t>Nell’area delle ex lavanderie potranno essere localizzate residenze artistiche con annessi laboratori (4-5 unità)</a:t>
            </a:r>
          </a:p>
          <a:p>
            <a:pPr>
              <a:spcAft>
                <a:spcPts val="600"/>
              </a:spcAft>
            </a:pPr>
            <a:r>
              <a:rPr lang="it-IT" sz="17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E’ ipotizzato anche un intervento di restauro del paesaggio dell’intera area </a:t>
            </a:r>
            <a:r>
              <a:rPr lang="it-IT" sz="17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ex campo di calcio 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attraverso il </a:t>
            </a:r>
            <a:r>
              <a:rPr lang="it-IT" sz="18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ridisegno del «paesaggio del giardino Mediterraneo» </a:t>
            </a:r>
            <a:endParaRPr lang="it-IT" sz="17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1242606-CB84-1442-B0F4-3651B02671F2}"/>
              </a:ext>
            </a:extLst>
          </p:cNvPr>
          <p:cNvSpPr txBox="1"/>
          <p:nvPr/>
        </p:nvSpPr>
        <p:spPr>
          <a:xfrm>
            <a:off x="8212034" y="4035743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1EDF74-332E-430F-AA42-681DF9384BC8}"/>
              </a:ext>
            </a:extLst>
          </p:cNvPr>
          <p:cNvSpPr txBox="1"/>
          <p:nvPr/>
        </p:nvSpPr>
        <p:spPr>
          <a:xfrm>
            <a:off x="7954003" y="3179256"/>
            <a:ext cx="2729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EX SPOGLIATOI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22AA6F-896F-48AD-A2E3-30D9A2EE9F6F}"/>
              </a:ext>
            </a:extLst>
          </p:cNvPr>
          <p:cNvSpPr txBox="1"/>
          <p:nvPr/>
        </p:nvSpPr>
        <p:spPr>
          <a:xfrm>
            <a:off x="7394013" y="4815611"/>
            <a:ext cx="2331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EX LAVANDERIE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7BEA186-F700-44DD-9CD1-11A26E030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030750" y="3701773"/>
            <a:ext cx="3694486" cy="262801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F1169513-B6E4-4FB4-AAF1-9C8C93B5C0F5}"/>
              </a:ext>
            </a:extLst>
          </p:cNvPr>
          <p:cNvSpPr/>
          <p:nvPr/>
        </p:nvSpPr>
        <p:spPr>
          <a:xfrm rot="19423586">
            <a:off x="10912988" y="4301686"/>
            <a:ext cx="673730" cy="187236"/>
          </a:xfrm>
          <a:custGeom>
            <a:avLst/>
            <a:gdLst>
              <a:gd name="connsiteX0" fmla="*/ 0 w 626872"/>
              <a:gd name="connsiteY0" fmla="*/ 0 h 170032"/>
              <a:gd name="connsiteX1" fmla="*/ 626872 w 626872"/>
              <a:gd name="connsiteY1" fmla="*/ 0 h 170032"/>
              <a:gd name="connsiteX2" fmla="*/ 626872 w 626872"/>
              <a:gd name="connsiteY2" fmla="*/ 170032 h 170032"/>
              <a:gd name="connsiteX3" fmla="*/ 0 w 626872"/>
              <a:gd name="connsiteY3" fmla="*/ 170032 h 170032"/>
              <a:gd name="connsiteX4" fmla="*/ 0 w 626872"/>
              <a:gd name="connsiteY4" fmla="*/ 0 h 170032"/>
              <a:gd name="connsiteX0" fmla="*/ 0 w 626872"/>
              <a:gd name="connsiteY0" fmla="*/ 0 h 173045"/>
              <a:gd name="connsiteX1" fmla="*/ 626872 w 626872"/>
              <a:gd name="connsiteY1" fmla="*/ 0 h 173045"/>
              <a:gd name="connsiteX2" fmla="*/ 626872 w 626872"/>
              <a:gd name="connsiteY2" fmla="*/ 170032 h 173045"/>
              <a:gd name="connsiteX3" fmla="*/ 76554 w 626872"/>
              <a:gd name="connsiteY3" fmla="*/ 173045 h 173045"/>
              <a:gd name="connsiteX4" fmla="*/ 0 w 626872"/>
              <a:gd name="connsiteY4" fmla="*/ 0 h 173045"/>
              <a:gd name="connsiteX0" fmla="*/ 0 w 597684"/>
              <a:gd name="connsiteY0" fmla="*/ 0 h 175254"/>
              <a:gd name="connsiteX1" fmla="*/ 597684 w 597684"/>
              <a:gd name="connsiteY1" fmla="*/ 2209 h 175254"/>
              <a:gd name="connsiteX2" fmla="*/ 597684 w 597684"/>
              <a:gd name="connsiteY2" fmla="*/ 172241 h 175254"/>
              <a:gd name="connsiteX3" fmla="*/ 47366 w 597684"/>
              <a:gd name="connsiteY3" fmla="*/ 175254 h 175254"/>
              <a:gd name="connsiteX4" fmla="*/ 0 w 597684"/>
              <a:gd name="connsiteY4" fmla="*/ 0 h 175254"/>
              <a:gd name="connsiteX0" fmla="*/ 0 w 597684"/>
              <a:gd name="connsiteY0" fmla="*/ 0 h 175254"/>
              <a:gd name="connsiteX1" fmla="*/ 597684 w 597684"/>
              <a:gd name="connsiteY1" fmla="*/ 2209 h 175254"/>
              <a:gd name="connsiteX2" fmla="*/ 596837 w 597684"/>
              <a:gd name="connsiteY2" fmla="*/ 151929 h 175254"/>
              <a:gd name="connsiteX3" fmla="*/ 47366 w 597684"/>
              <a:gd name="connsiteY3" fmla="*/ 175254 h 175254"/>
              <a:gd name="connsiteX4" fmla="*/ 0 w 597684"/>
              <a:gd name="connsiteY4" fmla="*/ 0 h 17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684" h="175254">
                <a:moveTo>
                  <a:pt x="0" y="0"/>
                </a:moveTo>
                <a:lnTo>
                  <a:pt x="597684" y="2209"/>
                </a:lnTo>
                <a:cubicBezTo>
                  <a:pt x="597402" y="52116"/>
                  <a:pt x="597119" y="102022"/>
                  <a:pt x="596837" y="151929"/>
                </a:cubicBezTo>
                <a:lnTo>
                  <a:pt x="47366" y="1752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4CBAB9D-468B-479C-9D93-36B8C4F79353}"/>
              </a:ext>
            </a:extLst>
          </p:cNvPr>
          <p:cNvCxnSpPr>
            <a:cxnSpLocks/>
          </p:cNvCxnSpPr>
          <p:nvPr/>
        </p:nvCxnSpPr>
        <p:spPr>
          <a:xfrm>
            <a:off x="8871912" y="3706309"/>
            <a:ext cx="2244728" cy="64246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23257C1A-D938-4D93-9DC1-F6E9C7333D9D}"/>
              </a:ext>
            </a:extLst>
          </p:cNvPr>
          <p:cNvSpPr/>
          <p:nvPr/>
        </p:nvSpPr>
        <p:spPr>
          <a:xfrm rot="1556244">
            <a:off x="10451548" y="5324827"/>
            <a:ext cx="670074" cy="138452"/>
          </a:xfrm>
          <a:custGeom>
            <a:avLst/>
            <a:gdLst>
              <a:gd name="connsiteX0" fmla="*/ 0 w 527978"/>
              <a:gd name="connsiteY0" fmla="*/ 0 h 106286"/>
              <a:gd name="connsiteX1" fmla="*/ 527978 w 527978"/>
              <a:gd name="connsiteY1" fmla="*/ 0 h 106286"/>
              <a:gd name="connsiteX2" fmla="*/ 527978 w 527978"/>
              <a:gd name="connsiteY2" fmla="*/ 106286 h 106286"/>
              <a:gd name="connsiteX3" fmla="*/ 0 w 527978"/>
              <a:gd name="connsiteY3" fmla="*/ 106286 h 106286"/>
              <a:gd name="connsiteX4" fmla="*/ 0 w 527978"/>
              <a:gd name="connsiteY4" fmla="*/ 0 h 106286"/>
              <a:gd name="connsiteX0" fmla="*/ 0 w 527978"/>
              <a:gd name="connsiteY0" fmla="*/ 0 h 127994"/>
              <a:gd name="connsiteX1" fmla="*/ 527978 w 527978"/>
              <a:gd name="connsiteY1" fmla="*/ 0 h 127994"/>
              <a:gd name="connsiteX2" fmla="*/ 522060 w 527978"/>
              <a:gd name="connsiteY2" fmla="*/ 127994 h 127994"/>
              <a:gd name="connsiteX3" fmla="*/ 0 w 527978"/>
              <a:gd name="connsiteY3" fmla="*/ 106286 h 127994"/>
              <a:gd name="connsiteX4" fmla="*/ 0 w 527978"/>
              <a:gd name="connsiteY4" fmla="*/ 0 h 127994"/>
              <a:gd name="connsiteX0" fmla="*/ 21863 w 549841"/>
              <a:gd name="connsiteY0" fmla="*/ 0 h 127994"/>
              <a:gd name="connsiteX1" fmla="*/ 549841 w 549841"/>
              <a:gd name="connsiteY1" fmla="*/ 0 h 127994"/>
              <a:gd name="connsiteX2" fmla="*/ 543923 w 549841"/>
              <a:gd name="connsiteY2" fmla="*/ 127994 h 127994"/>
              <a:gd name="connsiteX3" fmla="*/ 0 w 549841"/>
              <a:gd name="connsiteY3" fmla="*/ 114566 h 127994"/>
              <a:gd name="connsiteX4" fmla="*/ 21863 w 549841"/>
              <a:gd name="connsiteY4" fmla="*/ 0 h 127994"/>
              <a:gd name="connsiteX0" fmla="*/ 0 w 587600"/>
              <a:gd name="connsiteY0" fmla="*/ 0 h 129593"/>
              <a:gd name="connsiteX1" fmla="*/ 587600 w 587600"/>
              <a:gd name="connsiteY1" fmla="*/ 1599 h 129593"/>
              <a:gd name="connsiteX2" fmla="*/ 581682 w 587600"/>
              <a:gd name="connsiteY2" fmla="*/ 129593 h 129593"/>
              <a:gd name="connsiteX3" fmla="*/ 37759 w 587600"/>
              <a:gd name="connsiteY3" fmla="*/ 116165 h 129593"/>
              <a:gd name="connsiteX4" fmla="*/ 0 w 587600"/>
              <a:gd name="connsiteY4" fmla="*/ 0 h 129593"/>
              <a:gd name="connsiteX0" fmla="*/ 6842 w 594442"/>
              <a:gd name="connsiteY0" fmla="*/ 0 h 129593"/>
              <a:gd name="connsiteX1" fmla="*/ 594442 w 594442"/>
              <a:gd name="connsiteY1" fmla="*/ 1599 h 129593"/>
              <a:gd name="connsiteX2" fmla="*/ 588524 w 594442"/>
              <a:gd name="connsiteY2" fmla="*/ 129593 h 129593"/>
              <a:gd name="connsiteX3" fmla="*/ 0 w 594442"/>
              <a:gd name="connsiteY3" fmla="*/ 126090 h 129593"/>
              <a:gd name="connsiteX4" fmla="*/ 6842 w 594442"/>
              <a:gd name="connsiteY4" fmla="*/ 0 h 12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442" h="129593">
                <a:moveTo>
                  <a:pt x="6842" y="0"/>
                </a:moveTo>
                <a:lnTo>
                  <a:pt x="594442" y="1599"/>
                </a:lnTo>
                <a:lnTo>
                  <a:pt x="588524" y="129593"/>
                </a:lnTo>
                <a:lnTo>
                  <a:pt x="0" y="126090"/>
                </a:lnTo>
                <a:lnTo>
                  <a:pt x="6842" y="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 w="952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34329"/>
                      <a:gd name="connsiteY0" fmla="*/ 0 h 106286"/>
                      <a:gd name="connsiteX1" fmla="*/ 534329 w 534329"/>
                      <a:gd name="connsiteY1" fmla="*/ 0 h 106286"/>
                      <a:gd name="connsiteX2" fmla="*/ 534329 w 534329"/>
                      <a:gd name="connsiteY2" fmla="*/ 106286 h 106286"/>
                      <a:gd name="connsiteX3" fmla="*/ 0 w 534329"/>
                      <a:gd name="connsiteY3" fmla="*/ 106286 h 106286"/>
                      <a:gd name="connsiteX4" fmla="*/ 0 w 534329"/>
                      <a:gd name="connsiteY4" fmla="*/ 0 h 10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329" h="106286" fill="none" extrusionOk="0">
                        <a:moveTo>
                          <a:pt x="0" y="0"/>
                        </a:moveTo>
                        <a:cubicBezTo>
                          <a:pt x="138001" y="26324"/>
                          <a:pt x="407571" y="672"/>
                          <a:pt x="534329" y="0"/>
                        </a:cubicBezTo>
                        <a:cubicBezTo>
                          <a:pt x="538435" y="35343"/>
                          <a:pt x="538367" y="54180"/>
                          <a:pt x="534329" y="106286"/>
                        </a:cubicBezTo>
                        <a:cubicBezTo>
                          <a:pt x="402967" y="89967"/>
                          <a:pt x="221155" y="80175"/>
                          <a:pt x="0" y="106286"/>
                        </a:cubicBezTo>
                        <a:cubicBezTo>
                          <a:pt x="-1533" y="56900"/>
                          <a:pt x="1333" y="43326"/>
                          <a:pt x="0" y="0"/>
                        </a:cubicBezTo>
                        <a:close/>
                      </a:path>
                      <a:path w="534329" h="106286" stroke="0" extrusionOk="0">
                        <a:moveTo>
                          <a:pt x="0" y="0"/>
                        </a:moveTo>
                        <a:cubicBezTo>
                          <a:pt x="242946" y="-19903"/>
                          <a:pt x="387705" y="10752"/>
                          <a:pt x="534329" y="0"/>
                        </a:cubicBezTo>
                        <a:cubicBezTo>
                          <a:pt x="535778" y="24043"/>
                          <a:pt x="533958" y="71995"/>
                          <a:pt x="534329" y="106286"/>
                        </a:cubicBezTo>
                        <a:cubicBezTo>
                          <a:pt x="313013" y="85159"/>
                          <a:pt x="157132" y="81801"/>
                          <a:pt x="0" y="106286"/>
                        </a:cubicBezTo>
                        <a:cubicBezTo>
                          <a:pt x="-1281" y="75644"/>
                          <a:pt x="-2336" y="513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A85BA2D-9581-46DB-B57D-7B45ECD7E7B6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8533210" y="4743033"/>
            <a:ext cx="1989300" cy="4455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B694AC5E-CB24-44DF-867E-0890A2B656D1}"/>
              </a:ext>
            </a:extLst>
          </p:cNvPr>
          <p:cNvSpPr/>
          <p:nvPr/>
        </p:nvSpPr>
        <p:spPr>
          <a:xfrm>
            <a:off x="8483600" y="3464560"/>
            <a:ext cx="508000" cy="396240"/>
          </a:xfrm>
          <a:custGeom>
            <a:avLst/>
            <a:gdLst>
              <a:gd name="connsiteX0" fmla="*/ 0 w 508000"/>
              <a:gd name="connsiteY0" fmla="*/ 320040 h 396240"/>
              <a:gd name="connsiteX1" fmla="*/ 396240 w 508000"/>
              <a:gd name="connsiteY1" fmla="*/ 0 h 396240"/>
              <a:gd name="connsiteX2" fmla="*/ 508000 w 508000"/>
              <a:gd name="connsiteY2" fmla="*/ 96520 h 396240"/>
              <a:gd name="connsiteX3" fmla="*/ 132080 w 508000"/>
              <a:gd name="connsiteY3" fmla="*/ 396240 h 396240"/>
              <a:gd name="connsiteX4" fmla="*/ 0 w 508000"/>
              <a:gd name="connsiteY4" fmla="*/ 3200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396240">
                <a:moveTo>
                  <a:pt x="0" y="320040"/>
                </a:moveTo>
                <a:lnTo>
                  <a:pt x="396240" y="0"/>
                </a:lnTo>
                <a:lnTo>
                  <a:pt x="508000" y="96520"/>
                </a:lnTo>
                <a:lnTo>
                  <a:pt x="132080" y="396240"/>
                </a:lnTo>
                <a:lnTo>
                  <a:pt x="0" y="32004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335C937C-E286-44D4-BEA8-589008A9F6A6}"/>
              </a:ext>
            </a:extLst>
          </p:cNvPr>
          <p:cNvSpPr/>
          <p:nvPr/>
        </p:nvSpPr>
        <p:spPr>
          <a:xfrm>
            <a:off x="7980680" y="4404360"/>
            <a:ext cx="568960" cy="360680"/>
          </a:xfrm>
          <a:custGeom>
            <a:avLst/>
            <a:gdLst>
              <a:gd name="connsiteX0" fmla="*/ 81280 w 568960"/>
              <a:gd name="connsiteY0" fmla="*/ 0 h 360680"/>
              <a:gd name="connsiteX1" fmla="*/ 568960 w 568960"/>
              <a:gd name="connsiteY1" fmla="*/ 269240 h 360680"/>
              <a:gd name="connsiteX2" fmla="*/ 513080 w 568960"/>
              <a:gd name="connsiteY2" fmla="*/ 360680 h 360680"/>
              <a:gd name="connsiteX3" fmla="*/ 0 w 568960"/>
              <a:gd name="connsiteY3" fmla="*/ 71120 h 360680"/>
              <a:gd name="connsiteX4" fmla="*/ 81280 w 568960"/>
              <a:gd name="connsiteY4" fmla="*/ 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" h="360680">
                <a:moveTo>
                  <a:pt x="81280" y="0"/>
                </a:moveTo>
                <a:lnTo>
                  <a:pt x="568960" y="269240"/>
                </a:lnTo>
                <a:lnTo>
                  <a:pt x="513080" y="360680"/>
                </a:lnTo>
                <a:lnTo>
                  <a:pt x="0" y="71120"/>
                </a:lnTo>
                <a:lnTo>
                  <a:pt x="81280" y="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hlinkClick r:id="rId4" action="ppaction://hlinksldjump"/>
            <a:extLst>
              <a:ext uri="{FF2B5EF4-FFF2-40B4-BE49-F238E27FC236}">
                <a16:creationId xmlns:a16="http://schemas.microsoft.com/office/drawing/2014/main" id="{C64D4BFC-7F5F-460D-AEB3-A59922D354FF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2372674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10133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600" y="1310133"/>
            <a:ext cx="3090333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13. CIMITERO, GLI SPAZI ESTERNI ED I PERCORSI</a:t>
            </a:r>
          </a:p>
          <a:p>
            <a:pPr algn="just"/>
            <a:r>
              <a:rPr lang="it-IT" dirty="0"/>
              <a:t>L’intervento nelle sue diverse componenti, dal giardino al cimitero, può ospitare una sequenza di sculture o installazioni, eventualmente anche sonore o eoliche. l’intonazione in questo caso è più diretta ad accompagnare il rapporto con il paesaggio, con la natura, con le piante e gli animali.</a:t>
            </a:r>
          </a:p>
        </p:txBody>
      </p:sp>
      <p:pic>
        <p:nvPicPr>
          <p:cNvPr id="9" name="Immagine 8" descr="santostefano_cimitero.JPG">
            <a:extLst>
              <a:ext uri="{FF2B5EF4-FFF2-40B4-BE49-F238E27FC236}">
                <a16:creationId xmlns:a16="http://schemas.microsoft.com/office/drawing/2014/main" id="{2D916CEB-AAF5-5443-855F-349F1D390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53364" y="1765908"/>
            <a:ext cx="3701297" cy="277597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9B2730-AB18-D842-9818-C75C5B814D41}"/>
              </a:ext>
            </a:extLst>
          </p:cNvPr>
          <p:cNvSpPr txBox="1"/>
          <p:nvPr/>
        </p:nvSpPr>
        <p:spPr>
          <a:xfrm>
            <a:off x="9747802" y="5751316"/>
            <a:ext cx="5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CA397B-0736-4583-BCF0-7BC80A592201}"/>
              </a:ext>
            </a:extLst>
          </p:cNvPr>
          <p:cNvSpPr txBox="1"/>
          <p:nvPr/>
        </p:nvSpPr>
        <p:spPr>
          <a:xfrm>
            <a:off x="10477197" y="5871730"/>
            <a:ext cx="2331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CIMITERO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58CEEA6B-723E-4CE4-9DA5-98416EEACFFF}"/>
              </a:ext>
            </a:extLst>
          </p:cNvPr>
          <p:cNvSpPr/>
          <p:nvPr/>
        </p:nvSpPr>
        <p:spPr>
          <a:xfrm>
            <a:off x="6285922" y="2891997"/>
            <a:ext cx="2404533" cy="672469"/>
          </a:xfrm>
          <a:custGeom>
            <a:avLst/>
            <a:gdLst>
              <a:gd name="connsiteX0" fmla="*/ 0 w 2404533"/>
              <a:gd name="connsiteY0" fmla="*/ 672469 h 672469"/>
              <a:gd name="connsiteX1" fmla="*/ 203200 w 2404533"/>
              <a:gd name="connsiteY1" fmla="*/ 621669 h 672469"/>
              <a:gd name="connsiteX2" fmla="*/ 381000 w 2404533"/>
              <a:gd name="connsiteY2" fmla="*/ 528536 h 672469"/>
              <a:gd name="connsiteX3" fmla="*/ 690033 w 2404533"/>
              <a:gd name="connsiteY3" fmla="*/ 511603 h 672469"/>
              <a:gd name="connsiteX4" fmla="*/ 1003300 w 2404533"/>
              <a:gd name="connsiteY4" fmla="*/ 359203 h 672469"/>
              <a:gd name="connsiteX5" fmla="*/ 1168400 w 2404533"/>
              <a:gd name="connsiteY5" fmla="*/ 29003 h 672469"/>
              <a:gd name="connsiteX6" fmla="*/ 1193800 w 2404533"/>
              <a:gd name="connsiteY6" fmla="*/ 20536 h 672469"/>
              <a:gd name="connsiteX7" fmla="*/ 1629833 w 2404533"/>
              <a:gd name="connsiteY7" fmla="*/ 62869 h 672469"/>
              <a:gd name="connsiteX8" fmla="*/ 2247900 w 2404533"/>
              <a:gd name="connsiteY8" fmla="*/ 143303 h 672469"/>
              <a:gd name="connsiteX9" fmla="*/ 2404533 w 2404533"/>
              <a:gd name="connsiteY9" fmla="*/ 172936 h 67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4533" h="672469">
                <a:moveTo>
                  <a:pt x="0" y="672469"/>
                </a:moveTo>
                <a:cubicBezTo>
                  <a:pt x="69850" y="659063"/>
                  <a:pt x="139700" y="645658"/>
                  <a:pt x="203200" y="621669"/>
                </a:cubicBezTo>
                <a:cubicBezTo>
                  <a:pt x="266700" y="597680"/>
                  <a:pt x="299861" y="546880"/>
                  <a:pt x="381000" y="528536"/>
                </a:cubicBezTo>
                <a:cubicBezTo>
                  <a:pt x="462139" y="510192"/>
                  <a:pt x="586316" y="539825"/>
                  <a:pt x="690033" y="511603"/>
                </a:cubicBezTo>
                <a:cubicBezTo>
                  <a:pt x="793750" y="483381"/>
                  <a:pt x="923572" y="439636"/>
                  <a:pt x="1003300" y="359203"/>
                </a:cubicBezTo>
                <a:cubicBezTo>
                  <a:pt x="1083028" y="278770"/>
                  <a:pt x="1136650" y="85448"/>
                  <a:pt x="1168400" y="29003"/>
                </a:cubicBezTo>
                <a:cubicBezTo>
                  <a:pt x="1200150" y="-27442"/>
                  <a:pt x="1116895" y="14892"/>
                  <a:pt x="1193800" y="20536"/>
                </a:cubicBezTo>
                <a:cubicBezTo>
                  <a:pt x="1270705" y="26180"/>
                  <a:pt x="1454150" y="42408"/>
                  <a:pt x="1629833" y="62869"/>
                </a:cubicBezTo>
                <a:cubicBezTo>
                  <a:pt x="1805516" y="83330"/>
                  <a:pt x="2118783" y="124959"/>
                  <a:pt x="2247900" y="143303"/>
                </a:cubicBezTo>
                <a:cubicBezTo>
                  <a:pt x="2377017" y="161647"/>
                  <a:pt x="2377016" y="137658"/>
                  <a:pt x="2404533" y="172936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F4224078-5049-4DCB-B02E-5C0E5FE2F8A1}"/>
              </a:ext>
            </a:extLst>
          </p:cNvPr>
          <p:cNvSpPr/>
          <p:nvPr/>
        </p:nvSpPr>
        <p:spPr>
          <a:xfrm>
            <a:off x="8684105" y="3064933"/>
            <a:ext cx="1358900" cy="3353162"/>
          </a:xfrm>
          <a:custGeom>
            <a:avLst/>
            <a:gdLst>
              <a:gd name="connsiteX0" fmla="*/ 0 w 1358900"/>
              <a:gd name="connsiteY0" fmla="*/ 0 h 3353162"/>
              <a:gd name="connsiteX1" fmla="*/ 317500 w 1358900"/>
              <a:gd name="connsiteY1" fmla="*/ 107950 h 3353162"/>
              <a:gd name="connsiteX2" fmla="*/ 533400 w 1358900"/>
              <a:gd name="connsiteY2" fmla="*/ 254000 h 3353162"/>
              <a:gd name="connsiteX3" fmla="*/ 647700 w 1358900"/>
              <a:gd name="connsiteY3" fmla="*/ 438150 h 3353162"/>
              <a:gd name="connsiteX4" fmla="*/ 641350 w 1358900"/>
              <a:gd name="connsiteY4" fmla="*/ 762000 h 3353162"/>
              <a:gd name="connsiteX5" fmla="*/ 457200 w 1358900"/>
              <a:gd name="connsiteY5" fmla="*/ 1200150 h 3353162"/>
              <a:gd name="connsiteX6" fmla="*/ 254000 w 1358900"/>
              <a:gd name="connsiteY6" fmla="*/ 1771650 h 3353162"/>
              <a:gd name="connsiteX7" fmla="*/ 190500 w 1358900"/>
              <a:gd name="connsiteY7" fmla="*/ 2260600 h 3353162"/>
              <a:gd name="connsiteX8" fmla="*/ 177800 w 1358900"/>
              <a:gd name="connsiteY8" fmla="*/ 2692400 h 3353162"/>
              <a:gd name="connsiteX9" fmla="*/ 279400 w 1358900"/>
              <a:gd name="connsiteY9" fmla="*/ 2984500 h 3353162"/>
              <a:gd name="connsiteX10" fmla="*/ 438150 w 1358900"/>
              <a:gd name="connsiteY10" fmla="*/ 3219450 h 3353162"/>
              <a:gd name="connsiteX11" fmla="*/ 800100 w 1358900"/>
              <a:gd name="connsiteY11" fmla="*/ 3352800 h 3353162"/>
              <a:gd name="connsiteX12" fmla="*/ 1358900 w 1358900"/>
              <a:gd name="connsiteY12" fmla="*/ 3181350 h 335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8900" h="3353162">
                <a:moveTo>
                  <a:pt x="0" y="0"/>
                </a:moveTo>
                <a:cubicBezTo>
                  <a:pt x="114300" y="32808"/>
                  <a:pt x="228600" y="65617"/>
                  <a:pt x="317500" y="107950"/>
                </a:cubicBezTo>
                <a:cubicBezTo>
                  <a:pt x="406400" y="150283"/>
                  <a:pt x="478367" y="198967"/>
                  <a:pt x="533400" y="254000"/>
                </a:cubicBezTo>
                <a:cubicBezTo>
                  <a:pt x="588433" y="309033"/>
                  <a:pt x="629708" y="353483"/>
                  <a:pt x="647700" y="438150"/>
                </a:cubicBezTo>
                <a:cubicBezTo>
                  <a:pt x="665692" y="522817"/>
                  <a:pt x="673100" y="635000"/>
                  <a:pt x="641350" y="762000"/>
                </a:cubicBezTo>
                <a:cubicBezTo>
                  <a:pt x="609600" y="889000"/>
                  <a:pt x="521758" y="1031875"/>
                  <a:pt x="457200" y="1200150"/>
                </a:cubicBezTo>
                <a:cubicBezTo>
                  <a:pt x="392642" y="1368425"/>
                  <a:pt x="298450" y="1594908"/>
                  <a:pt x="254000" y="1771650"/>
                </a:cubicBezTo>
                <a:cubicBezTo>
                  <a:pt x="209550" y="1948392"/>
                  <a:pt x="203200" y="2107142"/>
                  <a:pt x="190500" y="2260600"/>
                </a:cubicBezTo>
                <a:cubicBezTo>
                  <a:pt x="177800" y="2414058"/>
                  <a:pt x="162983" y="2571750"/>
                  <a:pt x="177800" y="2692400"/>
                </a:cubicBezTo>
                <a:cubicBezTo>
                  <a:pt x="192617" y="2813050"/>
                  <a:pt x="236008" y="2896658"/>
                  <a:pt x="279400" y="2984500"/>
                </a:cubicBezTo>
                <a:cubicBezTo>
                  <a:pt x="322792" y="3072342"/>
                  <a:pt x="351367" y="3158067"/>
                  <a:pt x="438150" y="3219450"/>
                </a:cubicBezTo>
                <a:cubicBezTo>
                  <a:pt x="524933" y="3280833"/>
                  <a:pt x="646642" y="3359150"/>
                  <a:pt x="800100" y="3352800"/>
                </a:cubicBezTo>
                <a:cubicBezTo>
                  <a:pt x="953558" y="3346450"/>
                  <a:pt x="1358900" y="3181350"/>
                  <a:pt x="1358900" y="3181350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900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F711D6C-5F5B-D14B-9A35-B0335A2748E8}"/>
              </a:ext>
            </a:extLst>
          </p:cNvPr>
          <p:cNvSpPr txBox="1"/>
          <p:nvPr/>
        </p:nvSpPr>
        <p:spPr>
          <a:xfrm>
            <a:off x="435429" y="4550208"/>
            <a:ext cx="178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it-IT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Strade e percorsi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36AF669D-0B40-4847-A8CF-697595F634C5}"/>
              </a:ext>
            </a:extLst>
          </p:cNvPr>
          <p:cNvSpPr/>
          <p:nvPr/>
        </p:nvSpPr>
        <p:spPr>
          <a:xfrm>
            <a:off x="274356" y="4890210"/>
            <a:ext cx="6625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 quest’ambito si prevede di realizzare interventi di: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Riqualificazione e progettazione di un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nuovo percorso Piazza della Redenzione-via Giulia-Cimitero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Eventuale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percorso esterno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al perimetro del panottico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CE8624A-3613-BB48-9DE8-5F0A48F722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800" y="1039965"/>
            <a:ext cx="2445435" cy="183337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FA42B32-7407-E24B-A5DA-8AD09770A8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32308" y="3337037"/>
            <a:ext cx="3444344" cy="257621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B43D211-D775-C84A-8040-1461063434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800" y="2908151"/>
            <a:ext cx="2445435" cy="163048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F0B800-2213-B442-9F25-E6F725E636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374" y="1039965"/>
            <a:ext cx="2576212" cy="183337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B1F2F609-71D7-5144-9AB6-A4B7EB09F7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b="-2801"/>
          <a:stretch/>
        </p:blipFill>
        <p:spPr>
          <a:xfrm>
            <a:off x="7053624" y="4569678"/>
            <a:ext cx="2471786" cy="183337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07DE82B7-5115-2147-8A54-F2C879481D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984450" y="1761473"/>
            <a:ext cx="3186912" cy="2294443"/>
          </a:xfrm>
          <a:prstGeom prst="rect">
            <a:avLst/>
          </a:prstGeom>
        </p:spPr>
      </p:pic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FACEE88-F4D5-D54F-9787-28F25A0C5249}"/>
              </a:ext>
            </a:extLst>
          </p:cNvPr>
          <p:cNvCxnSpPr>
            <a:cxnSpLocks/>
          </p:cNvCxnSpPr>
          <p:nvPr/>
        </p:nvCxnSpPr>
        <p:spPr>
          <a:xfrm>
            <a:off x="4930812" y="4073337"/>
            <a:ext cx="19112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B01CB74-C758-3441-80E8-F75673082A94}"/>
              </a:ext>
            </a:extLst>
          </p:cNvPr>
          <p:cNvSpPr txBox="1"/>
          <p:nvPr/>
        </p:nvSpPr>
        <p:spPr>
          <a:xfrm>
            <a:off x="5117445" y="3146941"/>
            <a:ext cx="153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Tipologie di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Pavimentazione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dei percors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 </a:t>
            </a:r>
          </a:p>
        </p:txBody>
      </p:sp>
      <p:sp>
        <p:nvSpPr>
          <p:cNvPr id="16" name="CasellaDiTesto 15">
            <a:hlinkClick r:id="rId9" action="ppaction://hlinksldjump"/>
            <a:extLst>
              <a:ext uri="{FF2B5EF4-FFF2-40B4-BE49-F238E27FC236}">
                <a16:creationId xmlns:a16="http://schemas.microsoft.com/office/drawing/2014/main" id="{67518A8D-7066-46B1-BDE0-CD5CEE270B0D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357013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BFB216-9BDE-1C43-9D6A-D6D04F1BF6C2}"/>
              </a:ext>
            </a:extLst>
          </p:cNvPr>
          <p:cNvSpPr txBox="1"/>
          <p:nvPr/>
        </p:nvSpPr>
        <p:spPr>
          <a:xfrm>
            <a:off x="609600" y="1810201"/>
            <a:ext cx="473435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La biodiversità  terrestre e marina </a:t>
            </a:r>
            <a:r>
              <a:rPr lang="it-IT" sz="1600" dirty="0"/>
              <a:t>rappresenta  l’elemento distintivo delle isole di  Ventotene  e Santo Stefano che, per  l’unicità dei flussi migratori dell’avifauna, delle tartarughe, ma anche del transito  dei cetacei, sono luoghi di contemplazione della </a:t>
            </a:r>
            <a:r>
              <a:rPr lang="it-IT" sz="1600" b="1" dirty="0"/>
              <a:t>Natura</a:t>
            </a:r>
            <a:r>
              <a:rPr lang="it-IT" sz="1600" dirty="0"/>
              <a:t>, oltre che luoghi di studio e ricerca. </a:t>
            </a:r>
          </a:p>
          <a:p>
            <a:r>
              <a:rPr lang="it-IT" sz="1600" dirty="0"/>
              <a:t> </a:t>
            </a:r>
          </a:p>
          <a:p>
            <a:r>
              <a:rPr lang="it-IT" sz="1600" dirty="0"/>
              <a:t>Il paesaggio di Santo Stefano è oggi un paesaggio dell’abbandono. Il paesaggio naturale degli habitat  preziosi per la stanzialità e la migrazione della fauna terrestre  convive con un paesaggio antropico alla sommità dell’isola di ex-coltivi, terrazzati e non, </a:t>
            </a:r>
            <a:r>
              <a:rPr lang="it-IT" sz="1600" b="1" dirty="0"/>
              <a:t>fragile vulnerabile. 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4CEA04-1DAA-BF41-970F-CF0F5254B4D7}"/>
              </a:ext>
            </a:extLst>
          </p:cNvPr>
          <p:cNvSpPr txBox="1"/>
          <p:nvPr/>
        </p:nvSpPr>
        <p:spPr>
          <a:xfrm>
            <a:off x="609600" y="1279377"/>
            <a:ext cx="1109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RIQUALIFICAZIONE PAESAGGISTICA DEL «TERRITORIO»  DI  SANTO STEFANO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3018306C-73D3-6047-816E-67E0982E68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063" y="2194997"/>
            <a:ext cx="1479724" cy="160886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7B7E8351-B529-0D40-8326-9B3A7F4D10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659" y="2187332"/>
            <a:ext cx="1773646" cy="140365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B0E422D3-42B7-9648-BCA5-88876ED54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062" y="3965137"/>
            <a:ext cx="1484394" cy="114795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28D05189-732D-AD4C-8F7C-9686723A37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7507" y="2408134"/>
            <a:ext cx="2862653" cy="2693288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57454385-C1CD-CE47-B93A-D8E09E701D60}"/>
              </a:ext>
            </a:extLst>
          </p:cNvPr>
          <p:cNvSpPr/>
          <p:nvPr/>
        </p:nvSpPr>
        <p:spPr>
          <a:xfrm>
            <a:off x="10120193" y="4275077"/>
            <a:ext cx="740153" cy="1605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189506FF-AE4D-4E4A-ABC6-8581AF82B2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0" y="4059101"/>
            <a:ext cx="1780571" cy="1053988"/>
          </a:xfrm>
          <a:prstGeom prst="rect">
            <a:avLst/>
          </a:prstGeom>
        </p:spPr>
      </p:pic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E820B4DD-F332-384A-939E-E9C6043D24AC}"/>
              </a:ext>
            </a:extLst>
          </p:cNvPr>
          <p:cNvCxnSpPr/>
          <p:nvPr/>
        </p:nvCxnSpPr>
        <p:spPr>
          <a:xfrm>
            <a:off x="6809803" y="2339078"/>
            <a:ext cx="6916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E27AFEF1-DA7E-FB4E-8454-46D2A245064F}"/>
              </a:ext>
            </a:extLst>
          </p:cNvPr>
          <p:cNvCxnSpPr>
            <a:cxnSpLocks/>
          </p:cNvCxnSpPr>
          <p:nvPr/>
        </p:nvCxnSpPr>
        <p:spPr>
          <a:xfrm>
            <a:off x="7496154" y="2339078"/>
            <a:ext cx="793471" cy="47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1A0BBA80-409B-5A4D-9276-9F13C89F61A4}"/>
              </a:ext>
            </a:extLst>
          </p:cNvPr>
          <p:cNvCxnSpPr>
            <a:cxnSpLocks/>
          </p:cNvCxnSpPr>
          <p:nvPr/>
        </p:nvCxnSpPr>
        <p:spPr>
          <a:xfrm flipH="1">
            <a:off x="9591155" y="4891155"/>
            <a:ext cx="8274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F2184586-8A19-5143-B411-FFB34936E4A9}"/>
              </a:ext>
            </a:extLst>
          </p:cNvPr>
          <p:cNvCxnSpPr>
            <a:cxnSpLocks/>
          </p:cNvCxnSpPr>
          <p:nvPr/>
        </p:nvCxnSpPr>
        <p:spPr>
          <a:xfrm rot="10800000">
            <a:off x="8802979" y="4413824"/>
            <a:ext cx="793471" cy="47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D3A9B8BF-7313-FF4F-B004-1C51237773CA}"/>
              </a:ext>
            </a:extLst>
          </p:cNvPr>
          <p:cNvCxnSpPr/>
          <p:nvPr/>
        </p:nvCxnSpPr>
        <p:spPr>
          <a:xfrm flipH="1">
            <a:off x="9812583" y="3091462"/>
            <a:ext cx="6060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2D2A5FBF-8611-C04A-8629-372A29C7637B}"/>
              </a:ext>
            </a:extLst>
          </p:cNvPr>
          <p:cNvCxnSpPr>
            <a:cxnSpLocks/>
          </p:cNvCxnSpPr>
          <p:nvPr/>
        </p:nvCxnSpPr>
        <p:spPr>
          <a:xfrm flipH="1">
            <a:off x="9121946" y="3091462"/>
            <a:ext cx="695277" cy="47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15D4A3B-0E02-C747-A187-1A8A0371C8D6}"/>
              </a:ext>
            </a:extLst>
          </p:cNvPr>
          <p:cNvCxnSpPr/>
          <p:nvPr/>
        </p:nvCxnSpPr>
        <p:spPr>
          <a:xfrm rot="10800000" flipH="1">
            <a:off x="6374846" y="4050123"/>
            <a:ext cx="7807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F55D5DEB-F83B-3247-A457-5A8322A44B84}"/>
              </a:ext>
            </a:extLst>
          </p:cNvPr>
          <p:cNvCxnSpPr>
            <a:cxnSpLocks/>
          </p:cNvCxnSpPr>
          <p:nvPr/>
        </p:nvCxnSpPr>
        <p:spPr>
          <a:xfrm rot="10800000" flipH="1">
            <a:off x="7152656" y="3572792"/>
            <a:ext cx="895729" cy="47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2F6F20-E35A-6C4A-B25F-7AA65C10EB2F}"/>
              </a:ext>
            </a:extLst>
          </p:cNvPr>
          <p:cNvSpPr txBox="1"/>
          <p:nvPr/>
        </p:nvSpPr>
        <p:spPr>
          <a:xfrm>
            <a:off x="5539959" y="1810202"/>
            <a:ext cx="22613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Terreni  acclivi-fortemente acclivi</a:t>
            </a:r>
          </a:p>
          <a:p>
            <a:r>
              <a:rPr lang="it-IT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(5-30% pendenza)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1380DB-CA34-6743-9EF6-D94D6308DD6E}"/>
              </a:ext>
            </a:extLst>
          </p:cNvPr>
          <p:cNvSpPr txBox="1"/>
          <p:nvPr/>
        </p:nvSpPr>
        <p:spPr>
          <a:xfrm>
            <a:off x="10152539" y="1814441"/>
            <a:ext cx="18697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dirty="0"/>
              <a:t>Aree terrazzate e pianeggianti</a:t>
            </a:r>
          </a:p>
          <a:p>
            <a:r>
              <a:rPr lang="it-IT" dirty="0"/>
              <a:t>(&lt;5% pendenza)</a:t>
            </a: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DAC36A-BA82-654D-98D9-21324A9B4D9F}"/>
              </a:ext>
            </a:extLst>
          </p:cNvPr>
          <p:cNvSpPr txBox="1"/>
          <p:nvPr/>
        </p:nvSpPr>
        <p:spPr>
          <a:xfrm>
            <a:off x="10162654" y="5090504"/>
            <a:ext cx="18710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dirty="0"/>
              <a:t>Aree terrazzate e pianeggianti</a:t>
            </a:r>
          </a:p>
          <a:p>
            <a:r>
              <a:rPr lang="it-IT" dirty="0"/>
              <a:t>(&lt;5% pendenza)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60DB3F-4507-ED43-AA46-B865CC6DADDA}"/>
              </a:ext>
            </a:extLst>
          </p:cNvPr>
          <p:cNvSpPr txBox="1"/>
          <p:nvPr/>
        </p:nvSpPr>
        <p:spPr>
          <a:xfrm>
            <a:off x="5559045" y="5090504"/>
            <a:ext cx="24594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dirty="0"/>
              <a:t>Terreni  fortemente acclivi</a:t>
            </a:r>
          </a:p>
          <a:p>
            <a:r>
              <a:rPr lang="it-IT" dirty="0"/>
              <a:t>(15-30% pendenza)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9E47B48-184C-EF49-B922-2BDDBF8B62E9}"/>
              </a:ext>
            </a:extLst>
          </p:cNvPr>
          <p:cNvSpPr txBox="1"/>
          <p:nvPr/>
        </p:nvSpPr>
        <p:spPr>
          <a:xfrm>
            <a:off x="443210" y="5504507"/>
            <a:ext cx="114241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La riqualificazione dell’</a:t>
            </a:r>
            <a:r>
              <a:rPr lang="it-IT" sz="1600" b="1" dirty="0"/>
              <a:t>intero paesaggio dell’isola</a:t>
            </a:r>
            <a:r>
              <a:rPr lang="it-IT" sz="1600" dirty="0"/>
              <a:t>, anche attraverso il recupero funzionale dei terrazzamenti, oggi di proprietà privata, promuovendo azioni sperimentali  di un </a:t>
            </a:r>
            <a:r>
              <a:rPr lang="it-IT" sz="1600" b="1" dirty="0"/>
              <a:t>progetto pilota </a:t>
            </a:r>
            <a:r>
              <a:rPr lang="it-IT" sz="1600" dirty="0"/>
              <a:t>di </a:t>
            </a:r>
            <a:r>
              <a:rPr lang="it-IT" sz="1600" dirty="0" err="1"/>
              <a:t>agroforestazione</a:t>
            </a:r>
            <a:r>
              <a:rPr lang="it-IT" sz="1600" dirty="0"/>
              <a:t>, agricoltura innovativa e ricostituzione della complessità dell’</a:t>
            </a:r>
            <a:r>
              <a:rPr lang="it-IT" sz="1600" dirty="0" err="1"/>
              <a:t>ecomosaico</a:t>
            </a:r>
            <a:r>
              <a:rPr lang="it-IT" sz="1600" dirty="0"/>
              <a:t> ambientale,  consentirebbe quella </a:t>
            </a:r>
            <a:r>
              <a:rPr lang="it-IT" sz="1600" b="1" dirty="0"/>
              <a:t>gestione sostenibile dell’ambiente terrestre </a:t>
            </a:r>
            <a:r>
              <a:rPr lang="it-IT" sz="1600" dirty="0"/>
              <a:t>che è presupposto  imprescindibile per tutelare  la fauna selvatica e le sue migrazioni, contribuendo a rafforzare il ruolo di Santo Stefano e Ventotene nel  progetto </a:t>
            </a:r>
            <a:r>
              <a:rPr lang="it-IT" sz="1600" b="1" dirty="0"/>
              <a:t>EURING</a:t>
            </a:r>
            <a:r>
              <a:rPr lang="it-IT" sz="1600" dirty="0"/>
              <a:t> (</a:t>
            </a:r>
            <a:r>
              <a:rPr lang="it-IT" sz="1600" dirty="0" err="1"/>
              <a:t>European</a:t>
            </a:r>
            <a:r>
              <a:rPr lang="it-IT" sz="1600" dirty="0"/>
              <a:t> Union for Bird </a:t>
            </a:r>
            <a:r>
              <a:rPr lang="it-IT" sz="1600" dirty="0" err="1"/>
              <a:t>Ringing</a:t>
            </a:r>
            <a:r>
              <a:rPr lang="it-IT" sz="1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748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945BEDFF-57D1-4959-8A82-37956339DE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0C1EC7-D3C4-4A44-9B40-A9A6B2B26B6C}"/>
              </a:ext>
            </a:extLst>
          </p:cNvPr>
          <p:cNvSpPr txBox="1"/>
          <p:nvPr/>
        </p:nvSpPr>
        <p:spPr>
          <a:xfrm>
            <a:off x="609600" y="1902800"/>
            <a:ext cx="1028482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Il Contratto Istituzionale di Sviluppo - CIS Santo Stefano prevede il restauro e la valorizzazione dell’ex Carcere borbonico dell’isola di Santo Stefano – Ventotene con una ipotesi di riutilizzo del complesso per finalità prevalentemente culturali, di alta formazione e formazione europea.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Allo scopo di individuare lo scenario ottimale di valorizzazione del carcere di S. Stefano, è in corso, da parte di Invitalia – soggetto attuatore del CIS -, l’elaborazione di uno studio di fattibilità caratterizzato da modalità innovative di lavoro che permettono di: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1)	garantire la partecipazione attiva della comunità locale alla definizione delle linee di sviluppo dello studio di fattibilità;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2)	attivare la partecipazione della comunità scientifica, in particolare mediante il contributo di rappresentanti del mondo accademico e della ricerca nel campo dell’economia della cultura e della rigenerazione socioeconomica, del territorio e del paesaggio;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3)	ampliare il focus dello studio all’articolato sistema territoriale e socioeconomico rappresentato dalle due Isole di Ventotene e Santo Stefano, mediante la definizione e la valutazione degli effetti complessivi degli interventi del CIS.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Il presente documento è una sintesi del documento strategico per l’elaborazione dello scenario di recupero dell’ex carcere e della sua valorizzazione nel sistema territoriale complesso delle isole di Ventotene e Santo Stefano che rappresenterebbe l’ipotesi che consente di massimizzare gli effetti dell’intervento di valorizzazione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A8CFB8-ED13-554C-A359-FD44D5D7B1B3}"/>
              </a:ext>
            </a:extLst>
          </p:cNvPr>
          <p:cNvSpPr txBox="1"/>
          <p:nvPr/>
        </p:nvSpPr>
        <p:spPr>
          <a:xfrm>
            <a:off x="609600" y="1325677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PRESENTAZIONE</a:t>
            </a:r>
          </a:p>
        </p:txBody>
      </p:sp>
    </p:spTree>
    <p:extLst>
      <p:ext uri="{BB962C8B-B14F-4D97-AF65-F5344CB8AC3E}">
        <p14:creationId xmlns:p14="http://schemas.microsoft.com/office/powerpoint/2010/main" val="1595940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4CEA04-1DAA-BF41-970F-CF0F5254B4D7}"/>
              </a:ext>
            </a:extLst>
          </p:cNvPr>
          <p:cNvSpPr txBox="1"/>
          <p:nvPr/>
        </p:nvSpPr>
        <p:spPr>
          <a:xfrm>
            <a:off x="609600" y="1325677"/>
            <a:ext cx="1109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ZONAZIONE SPAZI APERTI E  LOCALIZZAZIONE DELLE FUNZIONI  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E64A697-9A3E-CE4E-A840-C43DFE321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51" r="2763"/>
          <a:stretch/>
        </p:blipFill>
        <p:spPr>
          <a:xfrm rot="16200000">
            <a:off x="7300588" y="1966584"/>
            <a:ext cx="4895791" cy="4887035"/>
          </a:xfrm>
          <a:prstGeom prst="rect">
            <a:avLst/>
          </a:prstGeom>
        </p:spPr>
      </p:pic>
      <p:grpSp>
        <p:nvGrpSpPr>
          <p:cNvPr id="30" name="Gruppo 19">
            <a:extLst>
              <a:ext uri="{FF2B5EF4-FFF2-40B4-BE49-F238E27FC236}">
                <a16:creationId xmlns:a16="http://schemas.microsoft.com/office/drawing/2014/main" id="{E862A029-328F-A640-B4A6-AF0D8F9961B8}"/>
              </a:ext>
            </a:extLst>
          </p:cNvPr>
          <p:cNvGrpSpPr/>
          <p:nvPr/>
        </p:nvGrpSpPr>
        <p:grpSpPr>
          <a:xfrm>
            <a:off x="9352345" y="5024286"/>
            <a:ext cx="428270" cy="412681"/>
            <a:chOff x="3599234" y="3924639"/>
            <a:chExt cx="461525" cy="384714"/>
          </a:xfrm>
        </p:grpSpPr>
        <p:grpSp>
          <p:nvGrpSpPr>
            <p:cNvPr id="31" name="Gruppo 20">
              <a:extLst>
                <a:ext uri="{FF2B5EF4-FFF2-40B4-BE49-F238E27FC236}">
                  <a16:creationId xmlns:a16="http://schemas.microsoft.com/office/drawing/2014/main" id="{DCB6C450-6A2C-C841-9274-9559422354E5}"/>
                </a:ext>
              </a:extLst>
            </p:cNvPr>
            <p:cNvGrpSpPr/>
            <p:nvPr/>
          </p:nvGrpSpPr>
          <p:grpSpPr>
            <a:xfrm>
              <a:off x="3599234" y="3965643"/>
              <a:ext cx="311285" cy="343710"/>
              <a:chOff x="3599234" y="3965643"/>
              <a:chExt cx="311285" cy="343710"/>
            </a:xfrm>
          </p:grpSpPr>
          <p:sp>
            <p:nvSpPr>
              <p:cNvPr id="33" name="Figura a mano libera 32">
                <a:extLst>
                  <a:ext uri="{FF2B5EF4-FFF2-40B4-BE49-F238E27FC236}">
                    <a16:creationId xmlns:a16="http://schemas.microsoft.com/office/drawing/2014/main" id="{C856D684-862E-C34A-96FD-F0B09094DE31}"/>
                  </a:ext>
                </a:extLst>
              </p:cNvPr>
              <p:cNvSpPr/>
              <p:nvPr/>
            </p:nvSpPr>
            <p:spPr>
              <a:xfrm>
                <a:off x="3599234" y="3965643"/>
                <a:ext cx="204281" cy="343710"/>
              </a:xfrm>
              <a:custGeom>
                <a:avLst/>
                <a:gdLst>
                  <a:gd name="connsiteX0" fmla="*/ 0 w 204281"/>
                  <a:gd name="connsiteY0" fmla="*/ 19455 h 343710"/>
                  <a:gd name="connsiteX1" fmla="*/ 90792 w 204281"/>
                  <a:gd name="connsiteY1" fmla="*/ 0 h 343710"/>
                  <a:gd name="connsiteX2" fmla="*/ 113489 w 204281"/>
                  <a:gd name="connsiteY2" fmla="*/ 113489 h 343710"/>
                  <a:gd name="connsiteX3" fmla="*/ 136187 w 204281"/>
                  <a:gd name="connsiteY3" fmla="*/ 191310 h 343710"/>
                  <a:gd name="connsiteX4" fmla="*/ 204281 w 204281"/>
                  <a:gd name="connsiteY4" fmla="*/ 301557 h 343710"/>
                  <a:gd name="connsiteX5" fmla="*/ 204281 w 204281"/>
                  <a:gd name="connsiteY5" fmla="*/ 301557 h 343710"/>
                  <a:gd name="connsiteX6" fmla="*/ 136187 w 204281"/>
                  <a:gd name="connsiteY6" fmla="*/ 343710 h 343710"/>
                  <a:gd name="connsiteX7" fmla="*/ 74579 w 204281"/>
                  <a:gd name="connsiteY7" fmla="*/ 278859 h 343710"/>
                  <a:gd name="connsiteX8" fmla="*/ 29183 w 204281"/>
                  <a:gd name="connsiteY8" fmla="*/ 204280 h 343710"/>
                  <a:gd name="connsiteX9" fmla="*/ 12970 w 204281"/>
                  <a:gd name="connsiteY9" fmla="*/ 107004 h 343710"/>
                  <a:gd name="connsiteX10" fmla="*/ 0 w 204281"/>
                  <a:gd name="connsiteY10" fmla="*/ 19455 h 34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4281" h="343710">
                    <a:moveTo>
                      <a:pt x="0" y="19455"/>
                    </a:moveTo>
                    <a:lnTo>
                      <a:pt x="90792" y="0"/>
                    </a:lnTo>
                    <a:lnTo>
                      <a:pt x="113489" y="113489"/>
                    </a:lnTo>
                    <a:lnTo>
                      <a:pt x="136187" y="191310"/>
                    </a:lnTo>
                    <a:lnTo>
                      <a:pt x="204281" y="301557"/>
                    </a:lnTo>
                    <a:lnTo>
                      <a:pt x="204281" y="301557"/>
                    </a:lnTo>
                    <a:lnTo>
                      <a:pt x="136187" y="343710"/>
                    </a:lnTo>
                    <a:lnTo>
                      <a:pt x="74579" y="278859"/>
                    </a:lnTo>
                    <a:lnTo>
                      <a:pt x="29183" y="204280"/>
                    </a:lnTo>
                    <a:lnTo>
                      <a:pt x="12970" y="107004"/>
                    </a:lnTo>
                    <a:lnTo>
                      <a:pt x="0" y="19455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4" name="Connettore 1 33">
                <a:extLst>
                  <a:ext uri="{FF2B5EF4-FFF2-40B4-BE49-F238E27FC236}">
                    <a16:creationId xmlns:a16="http://schemas.microsoft.com/office/drawing/2014/main" id="{B4C425FB-20BC-D942-BC70-29557E4766FB}"/>
                  </a:ext>
                </a:extLst>
              </p:cNvPr>
              <p:cNvCxnSpPr>
                <a:stCxn id="33" idx="8"/>
              </p:cNvCxnSpPr>
              <p:nvPr/>
            </p:nvCxnSpPr>
            <p:spPr>
              <a:xfrm flipV="1">
                <a:off x="3628417" y="4062919"/>
                <a:ext cx="145915" cy="107004"/>
              </a:xfrm>
              <a:prstGeom prst="line">
                <a:avLst/>
              </a:prstGeom>
              <a:ln>
                <a:solidFill>
                  <a:srgbClr val="D38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1 34">
                <a:extLst>
                  <a:ext uri="{FF2B5EF4-FFF2-40B4-BE49-F238E27FC236}">
                    <a16:creationId xmlns:a16="http://schemas.microsoft.com/office/drawing/2014/main" id="{A50D2184-1E36-3E4E-909A-00C6FF395DA3}"/>
                  </a:ext>
                </a:extLst>
              </p:cNvPr>
              <p:cNvCxnSpPr/>
              <p:nvPr/>
            </p:nvCxnSpPr>
            <p:spPr>
              <a:xfrm>
                <a:off x="3777574" y="4059677"/>
                <a:ext cx="132945" cy="0"/>
              </a:xfrm>
              <a:prstGeom prst="line">
                <a:avLst/>
              </a:prstGeom>
              <a:ln>
                <a:solidFill>
                  <a:srgbClr val="D38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A0B052E9-A54B-7543-A224-A2939C11C245}"/>
                </a:ext>
              </a:extLst>
            </p:cNvPr>
            <p:cNvSpPr txBox="1"/>
            <p:nvPr/>
          </p:nvSpPr>
          <p:spPr>
            <a:xfrm>
              <a:off x="3653275" y="3924639"/>
              <a:ext cx="407484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C87AC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Mq 865,00</a:t>
              </a:r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48C1559-6A33-9541-8548-67941597E26A}"/>
              </a:ext>
            </a:extLst>
          </p:cNvPr>
          <p:cNvCxnSpPr>
            <a:cxnSpLocks/>
          </p:cNvCxnSpPr>
          <p:nvPr/>
        </p:nvCxnSpPr>
        <p:spPr>
          <a:xfrm flipH="1">
            <a:off x="6740709" y="3390154"/>
            <a:ext cx="372783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3F14706-1A41-174B-BADD-1E941A6FD99B}"/>
              </a:ext>
            </a:extLst>
          </p:cNvPr>
          <p:cNvCxnSpPr>
            <a:cxnSpLocks/>
          </p:cNvCxnSpPr>
          <p:nvPr/>
        </p:nvCxnSpPr>
        <p:spPr>
          <a:xfrm flipH="1">
            <a:off x="6740708" y="3965475"/>
            <a:ext cx="37278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F00F4AB-C08F-E248-8091-4F3309A71AEC}"/>
              </a:ext>
            </a:extLst>
          </p:cNvPr>
          <p:cNvCxnSpPr>
            <a:cxnSpLocks/>
          </p:cNvCxnSpPr>
          <p:nvPr/>
        </p:nvCxnSpPr>
        <p:spPr>
          <a:xfrm flipH="1">
            <a:off x="6740709" y="4256235"/>
            <a:ext cx="37874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8FFED48-BD81-3A4F-8BA1-44F79D975E15}"/>
              </a:ext>
            </a:extLst>
          </p:cNvPr>
          <p:cNvCxnSpPr/>
          <p:nvPr/>
        </p:nvCxnSpPr>
        <p:spPr>
          <a:xfrm flipH="1">
            <a:off x="6740708" y="5169141"/>
            <a:ext cx="356375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FD51E7E2-2EE9-5B46-BA27-4C9450BF5D34}"/>
              </a:ext>
            </a:extLst>
          </p:cNvPr>
          <p:cNvCxnSpPr/>
          <p:nvPr/>
        </p:nvCxnSpPr>
        <p:spPr>
          <a:xfrm flipH="1">
            <a:off x="6740708" y="4465737"/>
            <a:ext cx="356375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2C5795B-6977-4949-9D78-C004C6925BC2}"/>
              </a:ext>
            </a:extLst>
          </p:cNvPr>
          <p:cNvSpPr txBox="1"/>
          <p:nvPr/>
        </p:nvSpPr>
        <p:spPr>
          <a:xfrm>
            <a:off x="4831893" y="3225091"/>
            <a:ext cx="1946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 perimetrale panottico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914EC03-AB1D-8548-A792-7754FCB09FAF}"/>
              </a:ext>
            </a:extLst>
          </p:cNvPr>
          <p:cNvSpPr txBox="1"/>
          <p:nvPr/>
        </p:nvSpPr>
        <p:spPr>
          <a:xfrm>
            <a:off x="4882636" y="3754799"/>
            <a:ext cx="170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Piazza della Redenzione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26EB9C3-9674-054A-9D3B-6D34DD6AB2DD}"/>
              </a:ext>
            </a:extLst>
          </p:cNvPr>
          <p:cNvSpPr txBox="1"/>
          <p:nvPr/>
        </p:nvSpPr>
        <p:spPr>
          <a:xfrm>
            <a:off x="4870766" y="4074937"/>
            <a:ext cx="189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Giardino casa del Direttore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D0BB5FF-8D9B-E449-9C35-D86D062A3C0B}"/>
              </a:ext>
            </a:extLst>
          </p:cNvPr>
          <p:cNvSpPr txBox="1"/>
          <p:nvPr/>
        </p:nvSpPr>
        <p:spPr>
          <a:xfrm>
            <a:off x="4882636" y="4349212"/>
            <a:ext cx="1683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 ex campo di calcio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D5F2EF2-A88E-F540-A613-E2AD6BA89B77}"/>
              </a:ext>
            </a:extLst>
          </p:cNvPr>
          <p:cNvSpPr txBox="1"/>
          <p:nvPr/>
        </p:nvSpPr>
        <p:spPr>
          <a:xfrm>
            <a:off x="4875537" y="5024286"/>
            <a:ext cx="1166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Cimitero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98E05BB2-8EDA-A744-9037-884FAA1857D6}"/>
              </a:ext>
            </a:extLst>
          </p:cNvPr>
          <p:cNvCxnSpPr>
            <a:cxnSpLocks/>
          </p:cNvCxnSpPr>
          <p:nvPr/>
        </p:nvCxnSpPr>
        <p:spPr>
          <a:xfrm flipH="1">
            <a:off x="6740708" y="4750630"/>
            <a:ext cx="28012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4842A6A-42F2-B94E-B2A9-90217BC74A23}"/>
              </a:ext>
            </a:extLst>
          </p:cNvPr>
          <p:cNvSpPr txBox="1"/>
          <p:nvPr/>
        </p:nvSpPr>
        <p:spPr>
          <a:xfrm>
            <a:off x="4859103" y="4626211"/>
            <a:ext cx="1183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Strade, percorsi</a:t>
            </a:r>
          </a:p>
        </p:txBody>
      </p:sp>
      <p:sp>
        <p:nvSpPr>
          <p:cNvPr id="36" name="Segnaposto contenuto 1">
            <a:extLst>
              <a:ext uri="{FF2B5EF4-FFF2-40B4-BE49-F238E27FC236}">
                <a16:creationId xmlns:a16="http://schemas.microsoft.com/office/drawing/2014/main" id="{3CDE8B6C-19F6-4A44-B646-74305FF4D547}"/>
              </a:ext>
            </a:extLst>
          </p:cNvPr>
          <p:cNvSpPr txBox="1">
            <a:spLocks/>
          </p:cNvSpPr>
          <p:nvPr/>
        </p:nvSpPr>
        <p:spPr>
          <a:xfrm>
            <a:off x="631472" y="3230206"/>
            <a:ext cx="3408476" cy="203261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800" dirty="0"/>
              <a:t>MOVIMENTO - SPOSTAMENTO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800" dirty="0"/>
              <a:t>SOSTA - INCONTRO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800" dirty="0"/>
              <a:t>FARE - APPRENDERE  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800" dirty="0"/>
              <a:t>MEMORIA - CONOSCENZA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CA7FF70-CA5D-3846-86D0-70C3BD469296}"/>
              </a:ext>
            </a:extLst>
          </p:cNvPr>
          <p:cNvSpPr/>
          <p:nvPr/>
        </p:nvSpPr>
        <p:spPr>
          <a:xfrm>
            <a:off x="728133" y="2444618"/>
            <a:ext cx="3038524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dirty="0"/>
              <a:t>FUNZIONI DEGLI SPAZI APERTI 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F6BA669-F9DA-8741-9837-9F39998FEE71}"/>
              </a:ext>
            </a:extLst>
          </p:cNvPr>
          <p:cNvCxnSpPr>
            <a:stCxn id="22" idx="1"/>
          </p:cNvCxnSpPr>
          <p:nvPr/>
        </p:nvCxnSpPr>
        <p:spPr>
          <a:xfrm flipH="1">
            <a:off x="3760513" y="3363591"/>
            <a:ext cx="1071380" cy="265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D25F5DB0-BEEF-CC41-A1C0-2B2BF4898B08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2827868" y="4228136"/>
            <a:ext cx="2054768" cy="2595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B13A763C-F633-B149-B455-15DB20E6DBEE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3397497" y="4678608"/>
            <a:ext cx="1478040" cy="484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EA8095C5-F11F-2C4F-8B2F-2954558D308E}"/>
              </a:ext>
            </a:extLst>
          </p:cNvPr>
          <p:cNvCxnSpPr>
            <a:stCxn id="28" idx="1"/>
          </p:cNvCxnSpPr>
          <p:nvPr/>
        </p:nvCxnSpPr>
        <p:spPr>
          <a:xfrm flipH="1" flipV="1">
            <a:off x="3760513" y="3502091"/>
            <a:ext cx="1098590" cy="1262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arentesi graffa aperta 49">
            <a:extLst>
              <a:ext uri="{FF2B5EF4-FFF2-40B4-BE49-F238E27FC236}">
                <a16:creationId xmlns:a16="http://schemas.microsoft.com/office/drawing/2014/main" id="{EF0DC1B0-2256-264A-AA23-C814C8EB854C}"/>
              </a:ext>
            </a:extLst>
          </p:cNvPr>
          <p:cNvSpPr/>
          <p:nvPr/>
        </p:nvSpPr>
        <p:spPr>
          <a:xfrm>
            <a:off x="4700669" y="3900165"/>
            <a:ext cx="186367" cy="35607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4840A4C4-8D1C-024C-B08F-0CE9F8495546}"/>
              </a:ext>
            </a:extLst>
          </p:cNvPr>
          <p:cNvCxnSpPr>
            <a:cxnSpLocks/>
          </p:cNvCxnSpPr>
          <p:nvPr/>
        </p:nvCxnSpPr>
        <p:spPr>
          <a:xfrm flipH="1" flipV="1">
            <a:off x="2760134" y="3826933"/>
            <a:ext cx="1912602" cy="248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9476816F-8562-46C3-9D2B-A4DF306F97E5}"/>
              </a:ext>
            </a:extLst>
          </p:cNvPr>
          <p:cNvSpPr txBox="1">
            <a:spLocks/>
          </p:cNvSpPr>
          <p:nvPr/>
        </p:nvSpPr>
        <p:spPr>
          <a:xfrm>
            <a:off x="360525" y="5337558"/>
            <a:ext cx="6705732" cy="142376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L’intervento sui singoli spazi aperti è un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progetto di paesaggio integrato e emblematico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 crea un inedito rapporto fra Architettura e Natura e un nuovo elemento attrattore dell’isola.  </a:t>
            </a:r>
            <a:endParaRPr lang="it-IT" sz="14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</a:endParaRPr>
          </a:p>
          <a:p>
            <a:pPr lvl="0" algn="just">
              <a:buClr>
                <a:srgbClr val="E48312"/>
              </a:buClr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tema della riqualificazione è centrato  sulla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diversità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-culturale del Mediterraneo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sul valore della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cura della «terra», </a:t>
            </a:r>
            <a:r>
              <a:rPr lang="it-IT" sz="1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anche al fine della comunicazione del ruolo centrale delle politiche ambientali dell’Europa per lo sviluppo sostenibile.</a:t>
            </a:r>
            <a:endParaRPr kumimoji="0" lang="it-IT" sz="14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13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56325A7-3C04-8D44-BEEC-951C8D8848E0}"/>
              </a:ext>
            </a:extLst>
          </p:cNvPr>
          <p:cNvSpPr txBox="1"/>
          <p:nvPr/>
        </p:nvSpPr>
        <p:spPr>
          <a:xfrm>
            <a:off x="609599" y="1902800"/>
            <a:ext cx="11209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DA SANTO STEFANO ALLE ISOLE DEL MEDITERRANEO</a:t>
            </a:r>
          </a:p>
          <a:p>
            <a:pPr algn="just"/>
            <a:r>
              <a:rPr lang="it-IT" cap="all" dirty="0" err="1"/>
              <a:t>Transcalarità</a:t>
            </a:r>
            <a:r>
              <a:rPr lang="it-IT" cap="all" dirty="0"/>
              <a:t> delle azioni</a:t>
            </a:r>
            <a:endParaRPr lang="it-IT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2C42F2A-F7FC-D640-ACA9-6F6FCAE1BE3F}"/>
              </a:ext>
            </a:extLst>
          </p:cNvPr>
          <p:cNvSpPr txBox="1"/>
          <p:nvPr/>
        </p:nvSpPr>
        <p:spPr>
          <a:xfrm>
            <a:off x="609600" y="1325677"/>
            <a:ext cx="595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PROGETTO PILOTA – FOCUS MEDITERRANEO</a:t>
            </a:r>
          </a:p>
        </p:txBody>
      </p:sp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A83429E1-E56A-1A4C-AE9E-9254974769A7}"/>
              </a:ext>
            </a:extLst>
          </p:cNvPr>
          <p:cNvSpPr txBox="1">
            <a:spLocks/>
          </p:cNvSpPr>
          <p:nvPr/>
        </p:nvSpPr>
        <p:spPr>
          <a:xfrm>
            <a:off x="609599" y="2752331"/>
            <a:ext cx="4552496" cy="397020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Sul progetto  di recupero e valorizzazione dell’isola di Santo Stefano si innescano azioni </a:t>
            </a:r>
            <a:r>
              <a:rPr lang="it-IT" sz="1600" dirty="0" err="1"/>
              <a:t>transcalari</a:t>
            </a:r>
            <a:r>
              <a:rPr lang="it-IT" sz="1600" dirty="0"/>
              <a:t> strategiche  che vengono a  interessare l’isola madre Ventotene, le isole di prossimità fino alle piccole isole dell’ Euromediterraneo.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Le </a:t>
            </a:r>
            <a:r>
              <a:rPr lang="it-IT" sz="1600" b="1" dirty="0"/>
              <a:t>azioni  proposte </a:t>
            </a:r>
            <a:r>
              <a:rPr lang="it-IT" sz="1600" dirty="0"/>
              <a:t>consentono di massimizzare i valori  del progetto Ventotene  in quanto parti  di un </a:t>
            </a:r>
            <a:r>
              <a:rPr lang="it-IT" sz="1600" b="1" dirty="0"/>
              <a:t>progetto pilota che  promuove la cultura del paesaggio del Mediterraneo</a:t>
            </a:r>
            <a:r>
              <a:rPr lang="it-IT" sz="1600" dirty="0"/>
              <a:t>,  patrimonio culturale e naturale europeo.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Tali azioni  possono interessare </a:t>
            </a:r>
            <a:r>
              <a:rPr lang="it-IT" sz="1600" b="1" dirty="0"/>
              <a:t>4 livelli di intervento </a:t>
            </a:r>
            <a:r>
              <a:rPr lang="it-IT" sz="1600" dirty="0"/>
              <a:t>gerarchicamente ordinati (piccole isole del Mediterraneo- isole ponziane e arcipelago campano- isole di Ventotene-Santo Stefano) che declinano i temi della: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600" dirty="0"/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sz="1600" dirty="0"/>
              <a:t>INSULARITA’ 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sz="1600" dirty="0"/>
              <a:t>BIODIVERSITA’  e AGRICOLTURA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sz="1600" dirty="0" err="1"/>
              <a:t>lNNOVAZIONE</a:t>
            </a:r>
            <a:r>
              <a:rPr lang="it-IT" sz="1600" dirty="0"/>
              <a:t>  e CONTRASTO  ai CAMBIAMENTI CLIMATICI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sz="1600" dirty="0"/>
              <a:t>RESTAURO del PAESAGGIO</a:t>
            </a:r>
          </a:p>
          <a:p>
            <a:pPr marL="34290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it-IT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Lo sviluppo di ciascuno di questi TEMI ha un impatto diretto e indiretto sulla qualità ambientale e sul patrimonio paesaggistico  della RNS-AMP e  è il presupposto per fare di di </a:t>
            </a:r>
            <a:r>
              <a:rPr lang="it-IT" sz="1600" b="1" dirty="0"/>
              <a:t>Ventotene  con Santo Stefano un modello europeo di isola ecologica, inclusiva e resiliente</a:t>
            </a:r>
            <a:r>
              <a:rPr lang="it-IT" sz="1600" dirty="0"/>
              <a:t>.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0A602D4-5C89-5947-AD8E-634E94A4417D}"/>
              </a:ext>
            </a:extLst>
          </p:cNvPr>
          <p:cNvSpPr txBox="1"/>
          <p:nvPr/>
        </p:nvSpPr>
        <p:spPr>
          <a:xfrm rot="16200000">
            <a:off x="-406520" y="5153364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TEMI SCALABILI</a:t>
            </a:r>
          </a:p>
        </p:txBody>
      </p:sp>
      <p:sp>
        <p:nvSpPr>
          <p:cNvPr id="45" name="Parentesi quadra aperta 44">
            <a:extLst>
              <a:ext uri="{FF2B5EF4-FFF2-40B4-BE49-F238E27FC236}">
                <a16:creationId xmlns:a16="http://schemas.microsoft.com/office/drawing/2014/main" id="{DD30640E-5666-A342-8CBF-EC398404C2BD}"/>
              </a:ext>
            </a:extLst>
          </p:cNvPr>
          <p:cNvSpPr/>
          <p:nvPr/>
        </p:nvSpPr>
        <p:spPr>
          <a:xfrm rot="10800000" flipH="1">
            <a:off x="445525" y="4984086"/>
            <a:ext cx="164074" cy="646333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Parentesi quadra aperta 45">
            <a:extLst>
              <a:ext uri="{FF2B5EF4-FFF2-40B4-BE49-F238E27FC236}">
                <a16:creationId xmlns:a16="http://schemas.microsoft.com/office/drawing/2014/main" id="{CA1D44E0-4913-0B4A-8313-5184B47A8D03}"/>
              </a:ext>
            </a:extLst>
          </p:cNvPr>
          <p:cNvSpPr/>
          <p:nvPr/>
        </p:nvSpPr>
        <p:spPr>
          <a:xfrm>
            <a:off x="5624916" y="3195834"/>
            <a:ext cx="83669" cy="2677656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9EEE729-FD4A-9849-9BC6-7E14A5A84232}"/>
              </a:ext>
            </a:extLst>
          </p:cNvPr>
          <p:cNvSpPr txBox="1"/>
          <p:nvPr/>
        </p:nvSpPr>
        <p:spPr>
          <a:xfrm rot="16200000">
            <a:off x="4111633" y="4405250"/>
            <a:ext cx="2677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Parole chiave -  CONCEPT  del progetto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11937E53-6865-924B-9285-B56B0CAEFC13}"/>
              </a:ext>
            </a:extLst>
          </p:cNvPr>
          <p:cNvSpPr/>
          <p:nvPr/>
        </p:nvSpPr>
        <p:spPr>
          <a:xfrm>
            <a:off x="5798811" y="3195834"/>
            <a:ext cx="1797400" cy="2677656"/>
          </a:xfrm>
          <a:prstGeom prst="rect">
            <a:avLst/>
          </a:prstGeom>
          <a:solidFill>
            <a:schemeClr val="accent2">
              <a:alpha val="67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it-IT" sz="16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600" b="1" dirty="0">
                <a:solidFill>
                  <a:schemeClr val="bg1"/>
                </a:solidFill>
              </a:rPr>
              <a:t>MEDITERRANEO</a:t>
            </a:r>
          </a:p>
          <a:p>
            <a:pPr lvl="0" algn="ctr">
              <a:defRPr/>
            </a:pPr>
            <a:endParaRPr lang="it-IT" sz="16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Patrimonio culturale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Insularità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Migrazioni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Ambiente 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Cambiamenti climatici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Sostenibilità   Innovazione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Formazione e ricerca</a:t>
            </a:r>
          </a:p>
          <a:p>
            <a:pPr lvl="0" algn="ctr">
              <a:defRPr/>
            </a:pPr>
            <a:endParaRPr lang="it-IT" sz="12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10" name="Parentesi quadra aperta 109">
            <a:extLst>
              <a:ext uri="{FF2B5EF4-FFF2-40B4-BE49-F238E27FC236}">
                <a16:creationId xmlns:a16="http://schemas.microsoft.com/office/drawing/2014/main" id="{8A882FD0-6CBE-E74B-BABB-7FC5867CF0A9}"/>
              </a:ext>
            </a:extLst>
          </p:cNvPr>
          <p:cNvSpPr/>
          <p:nvPr/>
        </p:nvSpPr>
        <p:spPr>
          <a:xfrm>
            <a:off x="7682315" y="3183467"/>
            <a:ext cx="161795" cy="269002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C06B8535-A49D-4F40-B9CD-4725D4F1752A}"/>
              </a:ext>
            </a:extLst>
          </p:cNvPr>
          <p:cNvSpPr txBox="1"/>
          <p:nvPr/>
        </p:nvSpPr>
        <p:spPr>
          <a:xfrm>
            <a:off x="7897012" y="3079989"/>
            <a:ext cx="295152" cy="329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9CB5D5D8-F487-714A-BEF7-42FD08D4CAE5}"/>
              </a:ext>
            </a:extLst>
          </p:cNvPr>
          <p:cNvSpPr txBox="1"/>
          <p:nvPr/>
        </p:nvSpPr>
        <p:spPr>
          <a:xfrm>
            <a:off x="7897012" y="3858793"/>
            <a:ext cx="295152" cy="329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8C9E221A-F6B3-E947-9AC8-D944E5FC9652}"/>
              </a:ext>
            </a:extLst>
          </p:cNvPr>
          <p:cNvSpPr txBox="1"/>
          <p:nvPr/>
        </p:nvSpPr>
        <p:spPr>
          <a:xfrm>
            <a:off x="7897012" y="4723446"/>
            <a:ext cx="295152" cy="329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0CDC7DDF-D57C-B747-B514-11C792998E78}"/>
              </a:ext>
            </a:extLst>
          </p:cNvPr>
          <p:cNvSpPr txBox="1"/>
          <p:nvPr/>
        </p:nvSpPr>
        <p:spPr>
          <a:xfrm>
            <a:off x="7897012" y="5624133"/>
            <a:ext cx="303192" cy="32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115" name="Immagine 114">
            <a:extLst>
              <a:ext uri="{FF2B5EF4-FFF2-40B4-BE49-F238E27FC236}">
                <a16:creationId xmlns:a16="http://schemas.microsoft.com/office/drawing/2014/main" id="{78AD3892-CE58-D64F-B16F-6D685CDD26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605" y="4330905"/>
            <a:ext cx="3336395" cy="2402835"/>
          </a:xfrm>
          <a:prstGeom prst="rect">
            <a:avLst/>
          </a:prstGeom>
        </p:spPr>
      </p:pic>
      <p:pic>
        <p:nvPicPr>
          <p:cNvPr id="116" name="Immagine 115">
            <a:extLst>
              <a:ext uri="{FF2B5EF4-FFF2-40B4-BE49-F238E27FC236}">
                <a16:creationId xmlns:a16="http://schemas.microsoft.com/office/drawing/2014/main" id="{DEAAB55E-043A-DC4E-AC4B-83AF65AF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7316" y="2216305"/>
            <a:ext cx="2995791" cy="1175108"/>
          </a:xfrm>
          <a:prstGeom prst="rect">
            <a:avLst/>
          </a:prstGeom>
        </p:spPr>
      </p:pic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8BA54549-5D64-0549-AFEE-13F50B8E0071}"/>
              </a:ext>
            </a:extLst>
          </p:cNvPr>
          <p:cNvSpPr txBox="1"/>
          <p:nvPr/>
        </p:nvSpPr>
        <p:spPr>
          <a:xfrm>
            <a:off x="8404441" y="1776942"/>
            <a:ext cx="258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1200" b="1" dirty="0">
                <a:solidFill>
                  <a:srgbClr val="000000"/>
                </a:solidFill>
              </a:rPr>
              <a:t>ISOLE DEL MEDITERRANEO</a:t>
            </a:r>
            <a:endParaRPr lang="it-IT" sz="1200" b="1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(Fonte: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land.copernicus.eu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coastal-zones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121" name="Connettore 1 120">
            <a:extLst>
              <a:ext uri="{FF2B5EF4-FFF2-40B4-BE49-F238E27FC236}">
                <a16:creationId xmlns:a16="http://schemas.microsoft.com/office/drawing/2014/main" id="{52416B54-A492-8B43-ACAF-22F155322B62}"/>
              </a:ext>
            </a:extLst>
          </p:cNvPr>
          <p:cNvCxnSpPr>
            <a:cxnSpLocks/>
            <a:stCxn id="114" idx="3"/>
            <a:endCxn id="122" idx="2"/>
          </p:cNvCxnSpPr>
          <p:nvPr/>
        </p:nvCxnSpPr>
        <p:spPr>
          <a:xfrm>
            <a:off x="8200204" y="5788809"/>
            <a:ext cx="2953614" cy="267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e 121">
            <a:extLst>
              <a:ext uri="{FF2B5EF4-FFF2-40B4-BE49-F238E27FC236}">
                <a16:creationId xmlns:a16="http://schemas.microsoft.com/office/drawing/2014/main" id="{10785CF2-EC0F-B346-B62E-5A4ED8695453}"/>
              </a:ext>
            </a:extLst>
          </p:cNvPr>
          <p:cNvSpPr/>
          <p:nvPr/>
        </p:nvSpPr>
        <p:spPr>
          <a:xfrm>
            <a:off x="11153818" y="5986013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3" name="Connettore 1 122">
            <a:extLst>
              <a:ext uri="{FF2B5EF4-FFF2-40B4-BE49-F238E27FC236}">
                <a16:creationId xmlns:a16="http://schemas.microsoft.com/office/drawing/2014/main" id="{89D2AC18-9BC5-D74D-9E41-416FB37CD0C1}"/>
              </a:ext>
            </a:extLst>
          </p:cNvPr>
          <p:cNvCxnSpPr>
            <a:cxnSpLocks/>
            <a:stCxn id="113" idx="3"/>
            <a:endCxn id="124" idx="2"/>
          </p:cNvCxnSpPr>
          <p:nvPr/>
        </p:nvCxnSpPr>
        <p:spPr>
          <a:xfrm>
            <a:off x="8192164" y="4888122"/>
            <a:ext cx="2694000" cy="924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e 123">
            <a:extLst>
              <a:ext uri="{FF2B5EF4-FFF2-40B4-BE49-F238E27FC236}">
                <a16:creationId xmlns:a16="http://schemas.microsoft.com/office/drawing/2014/main" id="{3EFFED82-B3AD-B040-9100-794DE3BCB734}"/>
              </a:ext>
            </a:extLst>
          </p:cNvPr>
          <p:cNvSpPr/>
          <p:nvPr/>
        </p:nvSpPr>
        <p:spPr>
          <a:xfrm>
            <a:off x="10886164" y="5741784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vale 124">
            <a:extLst>
              <a:ext uri="{FF2B5EF4-FFF2-40B4-BE49-F238E27FC236}">
                <a16:creationId xmlns:a16="http://schemas.microsoft.com/office/drawing/2014/main" id="{6B6436FC-17B6-D641-BE7C-36E2A21C17AD}"/>
              </a:ext>
            </a:extLst>
          </p:cNvPr>
          <p:cNvSpPr/>
          <p:nvPr/>
        </p:nvSpPr>
        <p:spPr>
          <a:xfrm>
            <a:off x="11089364" y="5428517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6" name="Connettore 1 125">
            <a:extLst>
              <a:ext uri="{FF2B5EF4-FFF2-40B4-BE49-F238E27FC236}">
                <a16:creationId xmlns:a16="http://schemas.microsoft.com/office/drawing/2014/main" id="{E2E48849-74CF-7B4C-9B1A-FC02FA5ED9CB}"/>
              </a:ext>
            </a:extLst>
          </p:cNvPr>
          <p:cNvCxnSpPr>
            <a:cxnSpLocks/>
            <a:stCxn id="111" idx="3"/>
            <a:endCxn id="125" idx="1"/>
          </p:cNvCxnSpPr>
          <p:nvPr/>
        </p:nvCxnSpPr>
        <p:spPr>
          <a:xfrm>
            <a:off x="8192164" y="3244665"/>
            <a:ext cx="2920313" cy="2204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e 126">
            <a:extLst>
              <a:ext uri="{FF2B5EF4-FFF2-40B4-BE49-F238E27FC236}">
                <a16:creationId xmlns:a16="http://schemas.microsoft.com/office/drawing/2014/main" id="{58CB0D71-5171-9C4A-81AB-C8D324A9C827}"/>
              </a:ext>
            </a:extLst>
          </p:cNvPr>
          <p:cNvSpPr/>
          <p:nvPr/>
        </p:nvSpPr>
        <p:spPr>
          <a:xfrm>
            <a:off x="9748530" y="5359711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vale 127">
            <a:extLst>
              <a:ext uri="{FF2B5EF4-FFF2-40B4-BE49-F238E27FC236}">
                <a16:creationId xmlns:a16="http://schemas.microsoft.com/office/drawing/2014/main" id="{7551CEAF-7B31-0F4D-B4A9-82F58ED07001}"/>
              </a:ext>
            </a:extLst>
          </p:cNvPr>
          <p:cNvSpPr/>
          <p:nvPr/>
        </p:nvSpPr>
        <p:spPr>
          <a:xfrm>
            <a:off x="9881612" y="5183700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9" name="Connettore 1 128">
            <a:extLst>
              <a:ext uri="{FF2B5EF4-FFF2-40B4-BE49-F238E27FC236}">
                <a16:creationId xmlns:a16="http://schemas.microsoft.com/office/drawing/2014/main" id="{D5C17598-D3AC-FE49-8460-9A1A004A6B60}"/>
              </a:ext>
            </a:extLst>
          </p:cNvPr>
          <p:cNvCxnSpPr>
            <a:cxnSpLocks/>
            <a:stCxn id="112" idx="3"/>
            <a:endCxn id="128" idx="1"/>
          </p:cNvCxnSpPr>
          <p:nvPr/>
        </p:nvCxnSpPr>
        <p:spPr>
          <a:xfrm>
            <a:off x="8192164" y="4023469"/>
            <a:ext cx="1712561" cy="1180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e 129">
            <a:extLst>
              <a:ext uri="{FF2B5EF4-FFF2-40B4-BE49-F238E27FC236}">
                <a16:creationId xmlns:a16="http://schemas.microsoft.com/office/drawing/2014/main" id="{19A30E55-5BE7-6A4A-8F00-19F2269BBACF}"/>
              </a:ext>
            </a:extLst>
          </p:cNvPr>
          <p:cNvSpPr/>
          <p:nvPr/>
        </p:nvSpPr>
        <p:spPr>
          <a:xfrm>
            <a:off x="10186412" y="4861728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vale 130">
            <a:extLst>
              <a:ext uri="{FF2B5EF4-FFF2-40B4-BE49-F238E27FC236}">
                <a16:creationId xmlns:a16="http://schemas.microsoft.com/office/drawing/2014/main" id="{A18C53BE-046D-CE43-BDF7-CD5657CC1681}"/>
              </a:ext>
            </a:extLst>
          </p:cNvPr>
          <p:cNvSpPr/>
          <p:nvPr/>
        </p:nvSpPr>
        <p:spPr>
          <a:xfrm>
            <a:off x="9102847" y="3896528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vale 118">
            <a:extLst>
              <a:ext uri="{FF2B5EF4-FFF2-40B4-BE49-F238E27FC236}">
                <a16:creationId xmlns:a16="http://schemas.microsoft.com/office/drawing/2014/main" id="{73C7A44E-450A-EB48-806C-78BD2349C809}"/>
              </a:ext>
            </a:extLst>
          </p:cNvPr>
          <p:cNvSpPr/>
          <p:nvPr/>
        </p:nvSpPr>
        <p:spPr>
          <a:xfrm>
            <a:off x="9310701" y="3641311"/>
            <a:ext cx="2067071" cy="599640"/>
          </a:xfrm>
          <a:prstGeom prst="ellipse">
            <a:avLst/>
          </a:prstGeom>
          <a:solidFill>
            <a:schemeClr val="bg2">
              <a:lumMod val="50000"/>
              <a:alpha val="1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C4274893-4E5A-A243-9415-3EAFCB8F897B}"/>
              </a:ext>
            </a:extLst>
          </p:cNvPr>
          <p:cNvSpPr txBox="1"/>
          <p:nvPr/>
        </p:nvSpPr>
        <p:spPr>
          <a:xfrm>
            <a:off x="9485989" y="3710299"/>
            <a:ext cx="171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ISOLE PONZIANE 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ARCIPELAGO CAMPANO</a:t>
            </a:r>
          </a:p>
        </p:txBody>
      </p:sp>
      <p:sp>
        <p:nvSpPr>
          <p:cNvPr id="132" name="Ovale 131">
            <a:extLst>
              <a:ext uri="{FF2B5EF4-FFF2-40B4-BE49-F238E27FC236}">
                <a16:creationId xmlns:a16="http://schemas.microsoft.com/office/drawing/2014/main" id="{1A16CF7F-6BA8-0D45-85E3-E87378C409F1}"/>
              </a:ext>
            </a:extLst>
          </p:cNvPr>
          <p:cNvSpPr/>
          <p:nvPr/>
        </p:nvSpPr>
        <p:spPr>
          <a:xfrm>
            <a:off x="8288924" y="3269041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BA93C9F9-AFA8-3F42-A3A8-B8E59CD41958}"/>
              </a:ext>
            </a:extLst>
          </p:cNvPr>
          <p:cNvSpPr txBox="1"/>
          <p:nvPr/>
        </p:nvSpPr>
        <p:spPr>
          <a:xfrm>
            <a:off x="10352051" y="6190014"/>
            <a:ext cx="1769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1200" b="1" dirty="0">
                <a:solidFill>
                  <a:srgbClr val="000000"/>
                </a:solidFill>
              </a:rPr>
              <a:t>ISOLA SANTO STEFANO</a:t>
            </a:r>
          </a:p>
        </p:txBody>
      </p:sp>
      <p:sp>
        <p:nvSpPr>
          <p:cNvPr id="33" name="CasellaDiTesto 32">
            <a:hlinkClick r:id="rId4" action="ppaction://hlinksldjump"/>
            <a:extLst>
              <a:ext uri="{FF2B5EF4-FFF2-40B4-BE49-F238E27FC236}">
                <a16:creationId xmlns:a16="http://schemas.microsoft.com/office/drawing/2014/main" id="{4F6FED12-630F-4BD2-A609-E685309D0FF5}"/>
              </a:ext>
            </a:extLst>
          </p:cNvPr>
          <p:cNvSpPr txBox="1"/>
          <p:nvPr/>
        </p:nvSpPr>
        <p:spPr>
          <a:xfrm>
            <a:off x="10782300" y="6553200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468511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9EA068A2-73BA-4981-9835-CBF593B36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4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I VOLUMI DI PUBBLICO ATTESI E L’INTEGRAZIONE CON VENTOTENE</a:t>
            </a:r>
          </a:p>
        </p:txBody>
      </p:sp>
    </p:spTree>
    <p:extLst>
      <p:ext uri="{BB962C8B-B14F-4D97-AF65-F5344CB8AC3E}">
        <p14:creationId xmlns:p14="http://schemas.microsoft.com/office/powerpoint/2010/main" val="949872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C737E2-70A0-4EF9-92B4-C17B55FD1B0C}"/>
              </a:ext>
            </a:extLst>
          </p:cNvPr>
          <p:cNvSpPr txBox="1"/>
          <p:nvPr/>
        </p:nvSpPr>
        <p:spPr>
          <a:xfrm>
            <a:off x="704461" y="1884705"/>
            <a:ext cx="1078307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VISITE AL CARCERE</a:t>
            </a:r>
            <a:r>
              <a:rPr kumimoji="0" lang="it-IT" sz="1600" b="1" i="0" u="none" strike="noStrike" kern="1200" cap="none" spc="0" normalizeH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ALL’ISOLA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36.000 visitatori annui,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cui oltre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10.000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turisti aggiuntivi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tenendo conto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dei vincoli di accesso all’area marina ed alla riserva, dalle giornate annue navigabili e dalle caratteristiche tecniche dell’approdo. Tali vincoli hanno fissato in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280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persone/giorno il numero di accessi all’isola. Tale previsione costituisce un minimo che potrà essere superato,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specie per eventi serali,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base ad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accordi con gli enti preposti.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EVENTI/SPETTACOLI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5.400 spettatori paganti annui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stimati su un’ipotesi di n. 180 spettatori per evento per n.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30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eventi annui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VISITE GUIDATE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7.200 utenti annui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pari al 20% dei visitatori complessivi al carcere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 FORMAZIONE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50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utenti annui,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divisi in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25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gruppi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GRUPPI SCOLASTICI/ASSOCIATIVI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80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utenti annui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divisi in 40 gruppi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CONVEGNISTICA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convegni con pernottamento ospiti </a:t>
            </a:r>
          </a:p>
          <a:p>
            <a:pPr marL="742950" marR="0" lvl="1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ccia a destra 11"/>
          <p:cNvSpPr/>
          <p:nvPr/>
        </p:nvSpPr>
        <p:spPr>
          <a:xfrm>
            <a:off x="5613245" y="5731347"/>
            <a:ext cx="471055" cy="290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361640" y="5615209"/>
            <a:ext cx="156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Pernottamento a S. Stefano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 VOLUMI DI PUBBLICO ATTESI PRESSO L’ISOLA DI SANTO STEFANO</a:t>
            </a:r>
          </a:p>
        </p:txBody>
      </p:sp>
      <p:sp>
        <p:nvSpPr>
          <p:cNvPr id="2" name="Parentesi graffa chiusa 1">
            <a:extLst>
              <a:ext uri="{FF2B5EF4-FFF2-40B4-BE49-F238E27FC236}">
                <a16:creationId xmlns:a16="http://schemas.microsoft.com/office/drawing/2014/main" id="{CFACD933-3524-4ED1-ACA9-AF3C8D6511BF}"/>
              </a:ext>
            </a:extLst>
          </p:cNvPr>
          <p:cNvSpPr/>
          <p:nvPr/>
        </p:nvSpPr>
        <p:spPr>
          <a:xfrm>
            <a:off x="4983287" y="4988546"/>
            <a:ext cx="235807" cy="177654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834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C737E2-70A0-4EF9-92B4-C17B55FD1B0C}"/>
              </a:ext>
            </a:extLst>
          </p:cNvPr>
          <p:cNvSpPr txBox="1"/>
          <p:nvPr/>
        </p:nvSpPr>
        <p:spPr>
          <a:xfrm>
            <a:off x="155932" y="2059582"/>
            <a:ext cx="950082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spcAft>
                <a:spcPts val="600"/>
              </a:spcAft>
              <a:defRPr/>
            </a:pPr>
            <a:r>
              <a:rPr lang="it-IT" b="1" dirty="0">
                <a:solidFill>
                  <a:srgbClr val="E48312">
                    <a:lumMod val="75000"/>
                  </a:srgbClr>
                </a:solidFill>
              </a:rPr>
              <a:t>I target del progetto sono principalmente </a:t>
            </a:r>
          </a:p>
          <a:p>
            <a:pPr marL="1357313" lvl="3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residenti e turisti Isola di Ventotene</a:t>
            </a:r>
          </a:p>
          <a:p>
            <a:pPr marL="1357313" lvl="3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residenti e turisti Isole Pontine e litorale</a:t>
            </a:r>
          </a:p>
          <a:p>
            <a:pPr marL="1357313" lvl="3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cittadini italiani</a:t>
            </a:r>
          </a:p>
          <a:p>
            <a:pPr marL="1357313" lvl="3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turisti europei ed extraeuropei</a:t>
            </a:r>
          </a:p>
          <a:p>
            <a:pPr lvl="0">
              <a:defRPr/>
            </a:pPr>
            <a:r>
              <a:rPr lang="it-IT" dirty="0">
                <a:solidFill>
                  <a:srgbClr val="000000"/>
                </a:solidFill>
              </a:rPr>
              <a:t> </a:t>
            </a:r>
          </a:p>
          <a:p>
            <a:pPr lvl="0">
              <a:defRPr/>
            </a:pPr>
            <a:endParaRPr lang="it-IT" dirty="0">
              <a:solidFill>
                <a:srgbClr val="000000"/>
              </a:solidFill>
            </a:endParaRPr>
          </a:p>
          <a:p>
            <a:pPr lvl="4">
              <a:spcAft>
                <a:spcPts val="600"/>
              </a:spcAft>
              <a:defRPr/>
            </a:pPr>
            <a:r>
              <a:rPr lang="it-IT" b="1" dirty="0">
                <a:solidFill>
                  <a:srgbClr val="E48312">
                    <a:lumMod val="75000"/>
                  </a:srgbClr>
                </a:solidFill>
              </a:rPr>
              <a:t>Ed anche: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studenti universitari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docenti, ricercatori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it-IT" sz="16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associazioni giovanili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associazioni o gruppi religiosi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gruppi di interesse (ex Partigiani, ex detenuti, ecc.)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artisti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 TARGET DI RIFERIMENTO DELLA VISITA AL CARCERE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D2D1E7-FA29-4D4D-BC48-DC0E9C8DF0A3}"/>
              </a:ext>
            </a:extLst>
          </p:cNvPr>
          <p:cNvSpPr txBox="1"/>
          <p:nvPr/>
        </p:nvSpPr>
        <p:spPr>
          <a:xfrm>
            <a:off x="7739023" y="3392296"/>
            <a:ext cx="4452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Politiche europee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Storia d’Italia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Storia e architettura carceraria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Arte contemporanea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Tutela e valorizzazione del patrimonio culturale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Flora e fauna locale mediterranea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Oceanografia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Cambiamenti climatici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Fonti rinnovabili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ccia a destra 4">
            <a:extLst>
              <a:ext uri="{FF2B5EF4-FFF2-40B4-BE49-F238E27FC236}">
                <a16:creationId xmlns:a16="http://schemas.microsoft.com/office/drawing/2014/main" id="{58B93D9E-B2B9-9C44-B40D-72166AE88328}"/>
              </a:ext>
            </a:extLst>
          </p:cNvPr>
          <p:cNvSpPr/>
          <p:nvPr/>
        </p:nvSpPr>
        <p:spPr>
          <a:xfrm>
            <a:off x="4484170" y="4400985"/>
            <a:ext cx="2819521" cy="290945"/>
          </a:xfrm>
          <a:prstGeom prst="rightArrow">
            <a:avLst>
              <a:gd name="adj1" fmla="val 73946"/>
              <a:gd name="adj2" fmla="val 32040"/>
            </a:avLst>
          </a:prstGeom>
          <a:gradFill flip="none" rotWithShape="1">
            <a:gsLst>
              <a:gs pos="0">
                <a:srgbClr val="E48312">
                  <a:tint val="66000"/>
                  <a:satMod val="160000"/>
                </a:srgbClr>
              </a:gs>
              <a:gs pos="50000">
                <a:srgbClr val="E48312">
                  <a:tint val="44500"/>
                  <a:satMod val="160000"/>
                </a:srgbClr>
              </a:gs>
              <a:gs pos="100000">
                <a:srgbClr val="E48312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arentesi graffa aperta 10">
            <a:extLst>
              <a:ext uri="{FF2B5EF4-FFF2-40B4-BE49-F238E27FC236}">
                <a16:creationId xmlns:a16="http://schemas.microsoft.com/office/drawing/2014/main" id="{878D483B-FF80-884E-BB07-178F4A7EE0A1}"/>
              </a:ext>
            </a:extLst>
          </p:cNvPr>
          <p:cNvSpPr/>
          <p:nvPr/>
        </p:nvSpPr>
        <p:spPr>
          <a:xfrm>
            <a:off x="7376266" y="3481809"/>
            <a:ext cx="217607" cy="2129300"/>
          </a:xfrm>
          <a:prstGeom prst="leftBrace">
            <a:avLst/>
          </a:prstGeom>
          <a:noFill/>
          <a:ln w="28575">
            <a:solidFill>
              <a:srgbClr val="E483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81885F68-10CA-4755-AC77-5A4C8A1F1B46}"/>
              </a:ext>
            </a:extLst>
          </p:cNvPr>
          <p:cNvSpPr/>
          <p:nvPr/>
        </p:nvSpPr>
        <p:spPr>
          <a:xfrm rot="10800000">
            <a:off x="4161910" y="4316125"/>
            <a:ext cx="209069" cy="46066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5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L’INTEGRAZIONE CON VENTOTENE (1)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3CCDAF-C819-0542-AE1C-E747380BBF40}"/>
              </a:ext>
            </a:extLst>
          </p:cNvPr>
          <p:cNvSpPr txBox="1"/>
          <p:nvPr/>
        </p:nvSpPr>
        <p:spPr>
          <a:xfrm>
            <a:off x="609599" y="1902800"/>
            <a:ext cx="1120986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lvl="0" indent="-263525" algn="just" defTabSz="914400" fontAlgn="ctr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it-IT" b="1" dirty="0">
                <a:solidFill>
                  <a:srgbClr val="E48312">
                    <a:lumMod val="75000"/>
                  </a:srgbClr>
                </a:solidFill>
              </a:rPr>
              <a:t>OCCUPAZIONE, COMPETENZE LOCALI E "NUOVI RESIDENTI"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(SERVIZI ESTERNALIZZATI)</a:t>
            </a:r>
          </a:p>
          <a:p>
            <a:pPr marL="442913" lvl="1" indent="-179388" algn="just" defTabSz="914400" fontAlgn="ctr">
              <a:spcAft>
                <a:spcPts val="600"/>
              </a:spcAft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Lo scenario di valorizzazione del Complesso di S. Stefano determinerà l’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acquisizione di servizi e professionalità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 gran parte locali (oltre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1,1 milione di euro annui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di servizi esternalizzati) con un possibile impatto positivo anche in termini di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ripopolazione dell’Isola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di Ventotene nei mesi non estivi </a:t>
            </a:r>
          </a:p>
          <a:p>
            <a:pPr marL="442913" lvl="1" indent="-179388" algn="just" defTabSz="914400" fontAlgn="ctr">
              <a:spcAft>
                <a:spcPts val="600"/>
              </a:spcAft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Si stima che la gestione del Complesso produrrà un’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occupazione diretta derivante dai servizi esternalizzati pari a circa 41 unità di lavoro equivalenti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(oltre alle 7 unità previste nell’organico del soggetto gestore)</a:t>
            </a:r>
          </a:p>
          <a:p>
            <a:pPr marL="442913" lvl="1" indent="-179388" algn="just" defTabSz="914400" fontAlgn="ctr">
              <a:buClr>
                <a:srgbClr val="E48312">
                  <a:lumMod val="75000"/>
                </a:srgbClr>
              </a:buClr>
              <a:defRPr/>
            </a:pPr>
            <a:endParaRPr lang="it-IT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 algn="just">
              <a:buClr>
                <a:srgbClr val="E48312">
                  <a:lumMod val="75000"/>
                </a:srgbClr>
              </a:buClr>
              <a:buSzPts val="1000"/>
              <a:tabLst>
                <a:tab pos="457200" algn="l"/>
              </a:tabLst>
              <a:defRPr/>
            </a:pPr>
            <a:endParaRPr lang="it-IT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63525" lvl="0" indent="-263525" algn="just" defTabSz="914400" fontAlgn="ctr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it-IT" b="1" dirty="0">
                <a:solidFill>
                  <a:srgbClr val="E48312">
                    <a:lumMod val="75000"/>
                  </a:srgbClr>
                </a:solidFill>
              </a:rPr>
              <a:t>L’OFFERTA CULTURALE DI S.STEFANO NELL’ISOLA DI VENTOTENE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(PROGRAMMAZIONE CULTURALE)</a:t>
            </a:r>
          </a:p>
          <a:p>
            <a:pPr marL="442913" lvl="1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Parte dell’offerta culturale e formativa del Complesso di </a:t>
            </a:r>
            <a:r>
              <a:rPr lang="it-IT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S.Stefano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 (eventi, spettacoli, alta formazione, residenze artistiche, convegni, ecc.)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si articolerà anche sull’Isola di Ventotene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attraverso la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collaborazione con le associazioni e organizzazioni locali </a:t>
            </a:r>
          </a:p>
        </p:txBody>
      </p:sp>
    </p:spTree>
    <p:extLst>
      <p:ext uri="{BB962C8B-B14F-4D97-AF65-F5344CB8AC3E}">
        <p14:creationId xmlns:p14="http://schemas.microsoft.com/office/powerpoint/2010/main" val="3820336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A55E0E"/>
                </a:solidFill>
              </a:rPr>
              <a:t>L’INTEGRAZIONE CON VENTOTENE (2)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3CCDAF-C819-0542-AE1C-E747380BBF40}"/>
              </a:ext>
            </a:extLst>
          </p:cNvPr>
          <p:cNvSpPr txBox="1"/>
          <p:nvPr/>
        </p:nvSpPr>
        <p:spPr>
          <a:xfrm>
            <a:off x="609599" y="1902800"/>
            <a:ext cx="1120986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lvl="0" indent="-263525" algn="just" defTabSz="914400" fontAlgn="ctr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it-IT" sz="1600" b="1" dirty="0">
                <a:solidFill>
                  <a:srgbClr val="E48312">
                    <a:lumMod val="75000"/>
                  </a:srgbClr>
                </a:solidFill>
              </a:rPr>
              <a:t>S.STEFANO COME ELEMENTO DI QUALIFICAZIONE DELL’OFFERTA CULTURALE E TURISTICA ESISTENTE DI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(POLITICHE DI INTEGRAZIONE DELL’OFFERTA)</a:t>
            </a:r>
          </a:p>
          <a:p>
            <a:pPr marL="442913" lvl="1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Mediante appositi accordi, il Complesso di S. Stefano potrà divenire un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elemento attrattore aggiuntivo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nell’ambito dell’offerta attuale di attività e servizi promossa dagli operatori culturali, turistici e sportivi di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(integrazione con offerta già esistente di campi scuola, attività culturali e sportive). Specifiche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politiche di integrazione dell’offerta con il Comune di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potranno inoltre riguardare il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circuito delle risorse museali, archeologiche e ambientali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dell’Isola</a:t>
            </a:r>
          </a:p>
          <a:p>
            <a:pPr marL="285750" lvl="0" indent="-285750" algn="just">
              <a:buClr>
                <a:srgbClr val="E48312">
                  <a:lumMod val="75000"/>
                </a:srgbClr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endParaRPr lang="it-IT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63525" lvl="0" indent="-263525" algn="just" defTabSz="914400" fontAlgn="ctr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it-IT" sz="1600" b="1" dirty="0">
                <a:solidFill>
                  <a:srgbClr val="E48312">
                    <a:lumMod val="75000"/>
                  </a:srgbClr>
                </a:solidFill>
              </a:rPr>
              <a:t>L’IMPATTO TURISTICO AGGIUNTIVO SULL’ISOLA DI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(VENTOTENE "PORTA DI INGRESSO" PER LA VISITA AL CARCERE)</a:t>
            </a:r>
          </a:p>
          <a:p>
            <a:pPr marL="442913" lvl="1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Ventotene costituirà il punto di ingresso dei flussi di visita al Complesso carcerario. Questo elemento, sulla base delle previsioni di domanda futura attesa, determinerà un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incremento dei flussi in arrivo a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solo in parte di natura escursionistica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). L’isola presenta già oggi evidenti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segnali di congestionamento nei mesi estivi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(durante i quali si superano già oltre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1.600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presenze turistiche giornaliere). E’ importante perciò evitare il peggioramento eventualmente prodotto dal progetto attraverso apposite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politiche di regolamentazione dell’accesso a S. Stefano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(visite su prenotazione con massimale giornaliero). Per massimizzare i benefici del progetto è necessario inoltre approntare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strategie di comunicazione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volte a privilegiare l’attrazione di target non balneari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destagionalizzando i flussi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nei mesi primaverili e autunnali</a:t>
            </a:r>
          </a:p>
          <a:p>
            <a:pPr marL="285750" lvl="0" indent="-285750">
              <a:buClr>
                <a:srgbClr val="E48312">
                  <a:lumMod val="75000"/>
                </a:srgbClr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endParaRPr lang="it-IT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ctr">
              <a:buClr>
                <a:srgbClr val="E48312">
                  <a:lumMod val="75000"/>
                </a:srgbClr>
              </a:buClr>
              <a:buSzPts val="1000"/>
              <a:tabLst>
                <a:tab pos="457200" algn="l"/>
              </a:tabLst>
              <a:defRPr/>
            </a:pPr>
            <a:r>
              <a:rPr lang="it-IT" sz="1600" i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Sono in elaborazione le stime relative all’impatto economico territoriale prodotte dall’investimento. </a:t>
            </a:r>
          </a:p>
        </p:txBody>
      </p:sp>
      <p:sp>
        <p:nvSpPr>
          <p:cNvPr id="4" name="CasellaDiTesto 3">
            <a:hlinkClick r:id="rId2" action="ppaction://hlinksldjump"/>
            <a:extLst>
              <a:ext uri="{FF2B5EF4-FFF2-40B4-BE49-F238E27FC236}">
                <a16:creationId xmlns:a16="http://schemas.microsoft.com/office/drawing/2014/main" id="{D0ABA1B3-401E-4AE8-9018-C8E7F9FDF175}"/>
              </a:ext>
            </a:extLst>
          </p:cNvPr>
          <p:cNvSpPr txBox="1"/>
          <p:nvPr/>
        </p:nvSpPr>
        <p:spPr>
          <a:xfrm>
            <a:off x="10782300" y="6553200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2624307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0C3B0868-68E9-478A-B15F-2AC0A28977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5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CRONOPROGRAMMA GENERALE DELL’INTERVENTO</a:t>
            </a:r>
          </a:p>
        </p:txBody>
      </p:sp>
    </p:spTree>
    <p:extLst>
      <p:ext uri="{BB962C8B-B14F-4D97-AF65-F5344CB8AC3E}">
        <p14:creationId xmlns:p14="http://schemas.microsoft.com/office/powerpoint/2010/main" val="2166476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CRONOPROGRAMMA GENERALE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494F90-41B4-45E8-BD2D-B9A4F1C37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27" y="2067999"/>
            <a:ext cx="11406505" cy="4414282"/>
          </a:xfrm>
          <a:prstGeom prst="rect">
            <a:avLst/>
          </a:prstGeom>
        </p:spPr>
      </p:pic>
      <p:sp>
        <p:nvSpPr>
          <p:cNvPr id="4" name="CasellaDiTesto 3">
            <a:hlinkClick r:id="rId3" action="ppaction://hlinksldjump"/>
            <a:extLst>
              <a:ext uri="{FF2B5EF4-FFF2-40B4-BE49-F238E27FC236}">
                <a16:creationId xmlns:a16="http://schemas.microsoft.com/office/drawing/2014/main" id="{44F3EBE2-8E26-4185-957E-100E3B0992CF}"/>
              </a:ext>
            </a:extLst>
          </p:cNvPr>
          <p:cNvSpPr txBox="1"/>
          <p:nvPr/>
        </p:nvSpPr>
        <p:spPr>
          <a:xfrm>
            <a:off x="10732248" y="6553725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310704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ED5C0911-60B5-4698-B553-D47DD2A6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8" y="0"/>
            <a:ext cx="12193408" cy="69785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25997D-9AFD-4646-8E56-0C54F1EEA910}"/>
              </a:ext>
            </a:extLst>
          </p:cNvPr>
          <p:cNvSpPr txBox="1"/>
          <p:nvPr/>
        </p:nvSpPr>
        <p:spPr>
          <a:xfrm>
            <a:off x="609600" y="1325677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INDICE</a:t>
            </a:r>
          </a:p>
        </p:txBody>
      </p:sp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FB026CAC-505A-E24F-ADC5-B3442C60C187}"/>
              </a:ext>
            </a:extLst>
          </p:cNvPr>
          <p:cNvSpPr txBox="1">
            <a:spLocks/>
          </p:cNvSpPr>
          <p:nvPr/>
        </p:nvSpPr>
        <p:spPr>
          <a:xfrm>
            <a:off x="1772758" y="1787342"/>
            <a:ext cx="7764781" cy="44538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b="1" dirty="0">
                <a:solidFill>
                  <a:schemeClr val="accent2"/>
                </a:solidFill>
              </a:rPr>
              <a:t>VISION E CONCEPT DEL PROGETTO</a:t>
            </a: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endParaRPr lang="it-IT" sz="1600" b="1" dirty="0">
              <a:solidFill>
                <a:schemeClr val="accent2"/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b="1" dirty="0">
                <a:solidFill>
                  <a:schemeClr val="accent2"/>
                </a:solidFill>
              </a:rPr>
              <a:t>LE FUNZIONI DELLA VALORIZZAZIONE</a:t>
            </a: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endParaRPr lang="it-IT" sz="1600" b="1" dirty="0">
              <a:solidFill>
                <a:schemeClr val="accent2"/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b="1" dirty="0">
                <a:solidFill>
                  <a:schemeClr val="accent2"/>
                </a:solidFill>
              </a:rPr>
              <a:t>GLI INTERVENTI</a:t>
            </a: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endParaRPr lang="it-IT" sz="1600" b="1" dirty="0">
              <a:solidFill>
                <a:schemeClr val="accent2"/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b="1" dirty="0">
                <a:solidFill>
                  <a:schemeClr val="accent2"/>
                </a:solidFill>
              </a:rPr>
              <a:t>I VOLUMI DI PUBBLICO ATTESI E L’INTEGRAZIONE CON VENTOTENE</a:t>
            </a: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endParaRPr lang="it-IT" sz="1600" b="1" dirty="0">
              <a:solidFill>
                <a:schemeClr val="accent2"/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sz="2000" b="1" dirty="0">
                <a:solidFill>
                  <a:schemeClr val="accent2"/>
                </a:solidFill>
              </a:rPr>
              <a:t>CRONOPROGRAMMA GENERALE DELL’INTERVENTO</a:t>
            </a:r>
            <a:endParaRPr lang="it-IT" b="1" dirty="0">
              <a:solidFill>
                <a:schemeClr val="accent2"/>
              </a:solidFill>
            </a:endParaRPr>
          </a:p>
        </p:txBody>
      </p:sp>
      <p:pic>
        <p:nvPicPr>
          <p:cNvPr id="12" name="Immagin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DFFC43-1C2D-474F-9270-2665D10183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1774796"/>
            <a:ext cx="461665" cy="461665"/>
          </a:xfrm>
          <a:prstGeom prst="rect">
            <a:avLst/>
          </a:prstGeom>
        </p:spPr>
      </p:pic>
      <p:pic>
        <p:nvPicPr>
          <p:cNvPr id="13" name="Immagine 12">
            <a:hlinkClick r:id="rId5" action="ppaction://hlinksldjump"/>
            <a:extLst>
              <a:ext uri="{FF2B5EF4-FFF2-40B4-BE49-F238E27FC236}">
                <a16:creationId xmlns:a16="http://schemas.microsoft.com/office/drawing/2014/main" id="{17545F5E-4CB4-EF4D-B9EC-73F637EC0C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2882014"/>
            <a:ext cx="461665" cy="461665"/>
          </a:xfrm>
          <a:prstGeom prst="rect">
            <a:avLst/>
          </a:prstGeom>
        </p:spPr>
      </p:pic>
      <p:pic>
        <p:nvPicPr>
          <p:cNvPr id="14" name="Immagine 13">
            <a:hlinkClick r:id="rId6" action="ppaction://hlinksldjump"/>
            <a:extLst>
              <a:ext uri="{FF2B5EF4-FFF2-40B4-BE49-F238E27FC236}">
                <a16:creationId xmlns:a16="http://schemas.microsoft.com/office/drawing/2014/main" id="{438F4465-D47A-734A-BCBF-0D8CA87711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3992242"/>
            <a:ext cx="461665" cy="461665"/>
          </a:xfrm>
          <a:prstGeom prst="rect">
            <a:avLst/>
          </a:prstGeom>
        </p:spPr>
      </p:pic>
      <p:pic>
        <p:nvPicPr>
          <p:cNvPr id="15" name="Immagine 14">
            <a:hlinkClick r:id="rId7" action="ppaction://hlinksldjump"/>
            <a:extLst>
              <a:ext uri="{FF2B5EF4-FFF2-40B4-BE49-F238E27FC236}">
                <a16:creationId xmlns:a16="http://schemas.microsoft.com/office/drawing/2014/main" id="{C1123797-8C4C-DD43-A593-FC04FD2D5D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5070658"/>
            <a:ext cx="461665" cy="461665"/>
          </a:xfrm>
          <a:prstGeom prst="rect">
            <a:avLst/>
          </a:prstGeom>
        </p:spPr>
      </p:pic>
      <p:pic>
        <p:nvPicPr>
          <p:cNvPr id="11" name="Immagine 10">
            <a:hlinkClick r:id="rId8" action="ppaction://hlinksldjump"/>
            <a:extLst>
              <a:ext uri="{FF2B5EF4-FFF2-40B4-BE49-F238E27FC236}">
                <a16:creationId xmlns:a16="http://schemas.microsoft.com/office/drawing/2014/main" id="{3AD0E61E-A9AB-4953-B2BA-3BA0AD7703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6155412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4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2AE728CA-37F5-4AF6-A653-3E8E6DDCA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1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VISION E CONCEPT DEL PROGETTO</a:t>
            </a:r>
          </a:p>
        </p:txBody>
      </p:sp>
    </p:spTree>
    <p:extLst>
      <p:ext uri="{BB962C8B-B14F-4D97-AF65-F5344CB8AC3E}">
        <p14:creationId xmlns:p14="http://schemas.microsoft.com/office/powerpoint/2010/main" val="3143760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6B4AA3-A186-E944-916A-149E065C26EF}"/>
              </a:ext>
            </a:extLst>
          </p:cNvPr>
          <p:cNvSpPr txBox="1"/>
          <p:nvPr/>
        </p:nvSpPr>
        <p:spPr>
          <a:xfrm>
            <a:off x="609600" y="1325677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IL CONCEPT DEL PROGETTO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2535D7-9506-B34B-907F-2183713EB4EB}"/>
              </a:ext>
            </a:extLst>
          </p:cNvPr>
          <p:cNvSpPr txBox="1"/>
          <p:nvPr/>
        </p:nvSpPr>
        <p:spPr>
          <a:xfrm>
            <a:off x="4076528" y="2019090"/>
            <a:ext cx="4038942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Santo Stefano e Ventotene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Un progetto integrato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sui valori dell'Europa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e il futuro del Mediterraneo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5039CA7-23A2-3F40-BA87-9387DE054EFC}"/>
              </a:ext>
            </a:extLst>
          </p:cNvPr>
          <p:cNvSpPr/>
          <p:nvPr/>
        </p:nvSpPr>
        <p:spPr>
          <a:xfrm>
            <a:off x="7755467" y="3915411"/>
            <a:ext cx="3690171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sz="4000" b="1" dirty="0">
                <a:solidFill>
                  <a:schemeClr val="bg1"/>
                </a:solidFill>
              </a:rPr>
              <a:t>MEDITERRANEO</a:t>
            </a:r>
          </a:p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PATRIMONIO CULTURALE</a:t>
            </a:r>
          </a:p>
          <a:p>
            <a:pPr lvl="0" defTabSz="914400">
              <a:defRPr/>
            </a:pPr>
            <a:r>
              <a:rPr lang="it-IT" dirty="0">
                <a:solidFill>
                  <a:schemeClr val="bg1"/>
                </a:solidFill>
              </a:rPr>
              <a:t>Insularità, Migrazioni</a:t>
            </a:r>
          </a:p>
          <a:p>
            <a:pPr defTabSz="914400">
              <a:defRPr/>
            </a:pPr>
            <a:r>
              <a:rPr lang="it-IT" dirty="0">
                <a:solidFill>
                  <a:schemeClr val="bg1"/>
                </a:solidFill>
              </a:rPr>
              <a:t>Ambiente, </a:t>
            </a:r>
            <a:r>
              <a:rPr lang="it-IT" dirty="0" err="1">
                <a:solidFill>
                  <a:schemeClr val="bg1"/>
                </a:solidFill>
              </a:rPr>
              <a:t>Climate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change</a:t>
            </a:r>
            <a:endParaRPr lang="it-IT" dirty="0">
              <a:solidFill>
                <a:schemeClr val="bg1"/>
              </a:solidFill>
            </a:endParaRPr>
          </a:p>
          <a:p>
            <a:pPr defTabSz="914400">
              <a:defRPr/>
            </a:pPr>
            <a:r>
              <a:rPr lang="it-IT" dirty="0">
                <a:solidFill>
                  <a:schemeClr val="bg1"/>
                </a:solidFill>
              </a:rPr>
              <a:t>Sostenibilità, Innovazione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A8844BF-D1F7-8F4D-BB74-9FDC0DB00659}"/>
              </a:ext>
            </a:extLst>
          </p:cNvPr>
          <p:cNvSpPr/>
          <p:nvPr/>
        </p:nvSpPr>
        <p:spPr>
          <a:xfrm>
            <a:off x="746362" y="3915411"/>
            <a:ext cx="3690171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it-IT" sz="4000" b="1" dirty="0">
                <a:solidFill>
                  <a:schemeClr val="bg1"/>
                </a:solidFill>
              </a:rPr>
              <a:t>EUROPA</a:t>
            </a:r>
          </a:p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DIRITTI UMANI</a:t>
            </a:r>
          </a:p>
          <a:p>
            <a:pPr lvl="0" defTabSz="914400">
              <a:defRPr/>
            </a:pPr>
            <a:r>
              <a:rPr lang="it-IT" dirty="0">
                <a:solidFill>
                  <a:schemeClr val="bg1"/>
                </a:solidFill>
              </a:rPr>
              <a:t>Costituzione</a:t>
            </a:r>
          </a:p>
          <a:p>
            <a:pPr lvl="0" defTabSz="914400">
              <a:defRPr/>
            </a:pPr>
            <a:r>
              <a:rPr lang="it-IT">
                <a:solidFill>
                  <a:schemeClr val="bg1"/>
                </a:solidFill>
              </a:rPr>
              <a:t>Pena / Redenzione</a:t>
            </a:r>
            <a:endParaRPr lang="it-IT" dirty="0">
              <a:solidFill>
                <a:schemeClr val="bg1"/>
              </a:solidFill>
            </a:endParaRPr>
          </a:p>
          <a:p>
            <a:pPr lvl="0" defTabSz="914400">
              <a:defRPr/>
            </a:pPr>
            <a:r>
              <a:rPr lang="it-IT" dirty="0">
                <a:solidFill>
                  <a:schemeClr val="bg1"/>
                </a:solidFill>
              </a:rPr>
              <a:t>Libertà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55F4DD80-7515-7340-8E8E-83BB21887C67}"/>
              </a:ext>
            </a:extLst>
          </p:cNvPr>
          <p:cNvSpPr/>
          <p:nvPr/>
        </p:nvSpPr>
        <p:spPr>
          <a:xfrm>
            <a:off x="4955177" y="3574277"/>
            <a:ext cx="2336456" cy="2286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414D309-9E8B-CF47-8794-670D714BA7C8}"/>
              </a:ext>
            </a:extLst>
          </p:cNvPr>
          <p:cNvSpPr txBox="1"/>
          <p:nvPr/>
        </p:nvSpPr>
        <p:spPr>
          <a:xfrm>
            <a:off x="4808951" y="4178964"/>
            <a:ext cx="257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200" b="1" dirty="0">
                <a:solidFill>
                  <a:schemeClr val="bg1"/>
                </a:solidFill>
              </a:rPr>
              <a:t>VENTOTENE</a:t>
            </a:r>
          </a:p>
          <a:p>
            <a:pPr lvl="0" algn="ctr"/>
            <a:r>
              <a:rPr lang="it-IT" sz="3200" b="1" dirty="0">
                <a:solidFill>
                  <a:schemeClr val="bg1"/>
                </a:solidFill>
              </a:rPr>
              <a:t>S.STEFANO</a:t>
            </a:r>
          </a:p>
        </p:txBody>
      </p:sp>
      <p:sp>
        <p:nvSpPr>
          <p:cNvPr id="2" name="Freccia angolare bidirezionale 1">
            <a:extLst>
              <a:ext uri="{FF2B5EF4-FFF2-40B4-BE49-F238E27FC236}">
                <a16:creationId xmlns:a16="http://schemas.microsoft.com/office/drawing/2014/main" id="{18998119-C938-47CE-8FF2-5931B3A738ED}"/>
              </a:ext>
            </a:extLst>
          </p:cNvPr>
          <p:cNvSpPr/>
          <p:nvPr/>
        </p:nvSpPr>
        <p:spPr>
          <a:xfrm rot="10800000">
            <a:off x="2390272" y="2351717"/>
            <a:ext cx="1582427" cy="1472528"/>
          </a:xfrm>
          <a:prstGeom prst="leftUpArrow">
            <a:avLst>
              <a:gd name="adj1" fmla="val 14071"/>
              <a:gd name="adj2" fmla="val 1434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ngolare bidirezionale 14">
            <a:extLst>
              <a:ext uri="{FF2B5EF4-FFF2-40B4-BE49-F238E27FC236}">
                <a16:creationId xmlns:a16="http://schemas.microsoft.com/office/drawing/2014/main" id="{D693C246-8948-42AF-B066-77CFE2A2DD9E}"/>
              </a:ext>
            </a:extLst>
          </p:cNvPr>
          <p:cNvSpPr/>
          <p:nvPr/>
        </p:nvSpPr>
        <p:spPr>
          <a:xfrm rot="10800000" flipH="1">
            <a:off x="8219302" y="2351717"/>
            <a:ext cx="1582427" cy="1472528"/>
          </a:xfrm>
          <a:prstGeom prst="leftUpArrow">
            <a:avLst>
              <a:gd name="adj1" fmla="val 14071"/>
              <a:gd name="adj2" fmla="val 1434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685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6B4AA3-A186-E944-916A-149E065C26EF}"/>
              </a:ext>
            </a:extLst>
          </p:cNvPr>
          <p:cNvSpPr txBox="1"/>
          <p:nvPr/>
        </p:nvSpPr>
        <p:spPr>
          <a:xfrm>
            <a:off x="609600" y="1325677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IL CONCEPT DEL PROGETTO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1B6D205-8474-5F4F-A9AC-850D8CBB5B6A}"/>
              </a:ext>
            </a:extLst>
          </p:cNvPr>
          <p:cNvSpPr/>
          <p:nvPr/>
        </p:nvSpPr>
        <p:spPr>
          <a:xfrm>
            <a:off x="4483235" y="2233990"/>
            <a:ext cx="7014497" cy="11387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POLO DI PRODUZIONE E ATTRATTIVITA’ TURISTICO CULTURALE ED EDUCATIVA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Memoria, Arte, Meditazione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Paesaggio, Natura, Esperienza di pratica della cittadinanza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822F615-03D3-D146-9FAB-CE4865A50E6F}"/>
              </a:ext>
            </a:extLst>
          </p:cNvPr>
          <p:cNvSpPr/>
          <p:nvPr/>
        </p:nvSpPr>
        <p:spPr>
          <a:xfrm>
            <a:off x="806654" y="3019744"/>
            <a:ext cx="2434198" cy="2434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VENTOTENE</a:t>
            </a:r>
          </a:p>
          <a:p>
            <a:pPr lvl="0" algn="ctr"/>
            <a:endParaRPr lang="it-IT" sz="2400" b="1" dirty="0">
              <a:solidFill>
                <a:schemeClr val="bg1"/>
              </a:solidFill>
            </a:endParaRPr>
          </a:p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S. STEFANO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FB6447C-DC79-614B-B7AD-C0DD38B531AB}"/>
              </a:ext>
            </a:extLst>
          </p:cNvPr>
          <p:cNvSpPr/>
          <p:nvPr/>
        </p:nvSpPr>
        <p:spPr>
          <a:xfrm>
            <a:off x="4483236" y="3562598"/>
            <a:ext cx="7014496" cy="160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LUOGO DI STUDI EUROPEI</a:t>
            </a:r>
            <a:endParaRPr lang="it-IT" dirty="0">
              <a:solidFill>
                <a:schemeClr val="bg1"/>
              </a:solidFill>
            </a:endParaRP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storici, documentazione, 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di cultura politica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di cultura giuridica e diritti umani 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di cultura del patrimonio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di formazione storico politica- amministrativa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B612B4E-EC6C-F04A-8931-6E917FC5CE70}"/>
              </a:ext>
            </a:extLst>
          </p:cNvPr>
          <p:cNvSpPr/>
          <p:nvPr/>
        </p:nvSpPr>
        <p:spPr>
          <a:xfrm>
            <a:off x="4483234" y="5352871"/>
            <a:ext cx="7014495" cy="8617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CENTRO EUROPEO PER BUONE PRATICHE DI SOSTENIBILITA’ INSULARE 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Sostenibilità, patrimonio culturale, cooperazione nord sud, agricoltura e paesaggio, migrazioni</a:t>
            </a:r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95C071FA-9154-400A-B702-75BB7565CDC7}"/>
              </a:ext>
            </a:extLst>
          </p:cNvPr>
          <p:cNvSpPr/>
          <p:nvPr/>
        </p:nvSpPr>
        <p:spPr>
          <a:xfrm>
            <a:off x="3651540" y="2233990"/>
            <a:ext cx="450197" cy="3980655"/>
          </a:xfrm>
          <a:prstGeom prst="leftBrace">
            <a:avLst>
              <a:gd name="adj1" fmla="val 36755"/>
              <a:gd name="adj2" fmla="val 49463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74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6B4AA3-A186-E944-916A-149E065C26EF}"/>
              </a:ext>
            </a:extLst>
          </p:cNvPr>
          <p:cNvSpPr txBox="1"/>
          <p:nvPr/>
        </p:nvSpPr>
        <p:spPr>
          <a:xfrm>
            <a:off x="4283647" y="955194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IL CONCEPT DEL PROGETTO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1B6D205-8474-5F4F-A9AC-850D8CBB5B6A}"/>
              </a:ext>
            </a:extLst>
          </p:cNvPr>
          <p:cNvSpPr/>
          <p:nvPr/>
        </p:nvSpPr>
        <p:spPr>
          <a:xfrm>
            <a:off x="849280" y="1377865"/>
            <a:ext cx="3466844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PRATICA</a:t>
            </a:r>
          </a:p>
          <a:p>
            <a:pPr lvl="0" defTabSz="914400">
              <a:defRPr/>
            </a:pPr>
            <a:endParaRPr lang="it-IT" b="1" dirty="0">
              <a:solidFill>
                <a:schemeClr val="bg1"/>
              </a:solidFill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Diritti umani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Costituzione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Pena /redenzione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Libertà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822F615-03D3-D146-9FAB-CE4865A50E6F}"/>
              </a:ext>
            </a:extLst>
          </p:cNvPr>
          <p:cNvSpPr/>
          <p:nvPr/>
        </p:nvSpPr>
        <p:spPr>
          <a:xfrm>
            <a:off x="4255521" y="2941728"/>
            <a:ext cx="19812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07351E7-9BF2-164C-9CE6-D1243EA24FE5}"/>
              </a:ext>
            </a:extLst>
          </p:cNvPr>
          <p:cNvSpPr txBox="1"/>
          <p:nvPr/>
        </p:nvSpPr>
        <p:spPr>
          <a:xfrm>
            <a:off x="3959074" y="3701495"/>
            <a:ext cx="257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VENTOTENE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33CB234-0DD5-F744-8971-6A7B30A9B40B}"/>
              </a:ext>
            </a:extLst>
          </p:cNvPr>
          <p:cNvSpPr/>
          <p:nvPr/>
        </p:nvSpPr>
        <p:spPr>
          <a:xfrm>
            <a:off x="849280" y="4878137"/>
            <a:ext cx="3463923" cy="15234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INTERVENTO SU VENTOTENE:</a:t>
            </a:r>
          </a:p>
          <a:p>
            <a:endParaRPr lang="it-IT" sz="1500" b="1" dirty="0">
              <a:solidFill>
                <a:schemeClr val="bg1"/>
              </a:solidFill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chemeClr val="bg1"/>
                </a:solidFill>
              </a:rPr>
              <a:t>Predisposizione di infrastrutture per Formazione e ospitalità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chemeClr val="bg1"/>
                </a:solidFill>
              </a:rPr>
              <a:t>Info-point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chemeClr val="bg1"/>
                </a:solidFill>
              </a:rPr>
              <a:t>Partenariati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B829830-E536-7347-A144-1B9E12B561BF}"/>
              </a:ext>
            </a:extLst>
          </p:cNvPr>
          <p:cNvSpPr txBox="1"/>
          <p:nvPr/>
        </p:nvSpPr>
        <p:spPr>
          <a:xfrm>
            <a:off x="768815" y="3516829"/>
            <a:ext cx="3279139" cy="73866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/>
              <a:t>Un luogo di formazione sperimentazione e ricerca </a:t>
            </a:r>
          </a:p>
          <a:p>
            <a:pPr algn="ctr"/>
            <a:r>
              <a:rPr lang="it-IT" sz="1400" i="1" dirty="0"/>
              <a:t>Riferimento per il futuro del Mediterraneo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5C0FE63-A17D-1F4E-9C42-58ECE91EEF33}"/>
              </a:ext>
            </a:extLst>
          </p:cNvPr>
          <p:cNvSpPr/>
          <p:nvPr/>
        </p:nvSpPr>
        <p:spPr>
          <a:xfrm>
            <a:off x="8091661" y="1377865"/>
            <a:ext cx="3466800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SIMBOLO</a:t>
            </a:r>
          </a:p>
          <a:p>
            <a:pPr lvl="0" defTabSz="914400">
              <a:defRPr/>
            </a:pPr>
            <a:endParaRPr lang="it-IT" b="1" dirty="0">
              <a:solidFill>
                <a:schemeClr val="bg1"/>
              </a:solidFill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Rammemorazione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Documentazione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Arte e visione del futuro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Formazione e ricerca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12C5EB40-6B33-0E46-AF6F-F00C914FDF53}"/>
              </a:ext>
            </a:extLst>
          </p:cNvPr>
          <p:cNvSpPr/>
          <p:nvPr/>
        </p:nvSpPr>
        <p:spPr>
          <a:xfrm>
            <a:off x="6110460" y="2941728"/>
            <a:ext cx="19812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6482147-F546-7749-A464-F5952715EBA4}"/>
              </a:ext>
            </a:extLst>
          </p:cNvPr>
          <p:cNvSpPr txBox="1"/>
          <p:nvPr/>
        </p:nvSpPr>
        <p:spPr>
          <a:xfrm>
            <a:off x="5814013" y="3516829"/>
            <a:ext cx="2574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SANTO</a:t>
            </a:r>
          </a:p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STEFANO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6930096-6920-AF43-A1C7-E417469B3493}"/>
              </a:ext>
            </a:extLst>
          </p:cNvPr>
          <p:cNvSpPr/>
          <p:nvPr/>
        </p:nvSpPr>
        <p:spPr>
          <a:xfrm>
            <a:off x="8091661" y="4878137"/>
            <a:ext cx="34668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INTERVENTO SU S. STEFANO: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</a:rPr>
              <a:t>Rigenerazione architettonica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</a:rPr>
              <a:t>Restauro del paesaggio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</a:rPr>
              <a:t>Residenzialità leggera (20-70 ospiti)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</a:rPr>
              <a:t>Mostre, spettacoli e convegni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D088B4-747D-5B49-A2C2-F17184809581}"/>
              </a:ext>
            </a:extLst>
          </p:cNvPr>
          <p:cNvSpPr txBox="1"/>
          <p:nvPr/>
        </p:nvSpPr>
        <p:spPr>
          <a:xfrm>
            <a:off x="8388107" y="3521593"/>
            <a:ext cx="3399112" cy="73866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i="1"/>
            </a:lvl1pPr>
          </a:lstStyle>
          <a:p>
            <a:r>
              <a:rPr lang="it-IT" sz="1400" dirty="0"/>
              <a:t>Un luogo di meditazione formazione, ricerca, natura, paesaggio</a:t>
            </a:r>
          </a:p>
          <a:p>
            <a:r>
              <a:rPr lang="it-IT" sz="1400" dirty="0"/>
              <a:t>Una esperienza forte di visita e residenza</a:t>
            </a:r>
          </a:p>
        </p:txBody>
      </p:sp>
      <p:sp>
        <p:nvSpPr>
          <p:cNvPr id="2" name="CasellaDiTesto 1">
            <a:hlinkClick r:id="rId2" action="ppaction://hlinksldjump"/>
            <a:extLst>
              <a:ext uri="{FF2B5EF4-FFF2-40B4-BE49-F238E27FC236}">
                <a16:creationId xmlns:a16="http://schemas.microsoft.com/office/drawing/2014/main" id="{D05A4220-F39B-4DE8-A832-0DEDFE43665D}"/>
              </a:ext>
            </a:extLst>
          </p:cNvPr>
          <p:cNvSpPr txBox="1"/>
          <p:nvPr/>
        </p:nvSpPr>
        <p:spPr>
          <a:xfrm>
            <a:off x="10782300" y="6553200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34478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CE58A919-8E8B-41A7-8568-6B26F4845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2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LE FUNZIONI DELLA VALORIZZAZIONE</a:t>
            </a:r>
          </a:p>
        </p:txBody>
      </p:sp>
    </p:spTree>
    <p:extLst>
      <p:ext uri="{BB962C8B-B14F-4D97-AF65-F5344CB8AC3E}">
        <p14:creationId xmlns:p14="http://schemas.microsoft.com/office/powerpoint/2010/main" val="33984994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7644</TotalTime>
  <Words>3101</Words>
  <Application>Microsoft Office PowerPoint</Application>
  <PresentationFormat>Widescreen</PresentationFormat>
  <Paragraphs>406</Paragraphs>
  <Slides>38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Retrospettivo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Ventotene e S.Stefano</dc:title>
  <dc:creator>Baia</dc:creator>
  <cp:lastModifiedBy>Onorati Francesca</cp:lastModifiedBy>
  <cp:revision>733</cp:revision>
  <dcterms:created xsi:type="dcterms:W3CDTF">2020-10-02T08:43:59Z</dcterms:created>
  <dcterms:modified xsi:type="dcterms:W3CDTF">2021-02-08T11:20:14Z</dcterms:modified>
</cp:coreProperties>
</file>